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gooX0VVzq73Dhk+6dFqffhk2Qa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9775BB-B401-4218-81DA-2CCF22226A7E}">
  <a:tblStyle styleId="{BC9775BB-B401-4218-81DA-2CCF22226A7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39c8d383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f39c8d383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f39c8d383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f39c8d383c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-Is an increase in Bigfoot sightings correlated with an increase in other wildlife sightings? </a:t>
            </a:r>
            <a:endParaRPr/>
          </a:p>
          <a:p>
            <a:pPr marL="0" lvl="0" indent="0" algn="l" rtl="0">
              <a:lnSpc>
                <a:spcPct val="100000"/>
              </a:lnSpc>
              <a:spcBef>
                <a:spcPts val="0"/>
              </a:spcBef>
              <a:spcAft>
                <a:spcPts val="0"/>
              </a:spcAft>
              <a:buSzPts val="1100"/>
              <a:buNone/>
            </a:pPr>
            <a:r>
              <a:rPr lang="en-US"/>
              <a:t>-How will wildfires in the pacific northwest impact the number of Bigfoot sightings?</a:t>
            </a:r>
            <a:endParaRPr/>
          </a:p>
          <a:p>
            <a:pPr marL="457200" lvl="0" indent="-298450" algn="l" rtl="0">
              <a:lnSpc>
                <a:spcPct val="100000"/>
              </a:lnSpc>
              <a:spcBef>
                <a:spcPts val="0"/>
              </a:spcBef>
              <a:spcAft>
                <a:spcPts val="0"/>
              </a:spcAft>
              <a:buSzPts val="1100"/>
              <a:buChar char="-"/>
            </a:pPr>
            <a:r>
              <a:rPr lang="en-US"/>
              <a:t>Does the HBFS distribution suggest a migratory pattern? </a:t>
            </a:r>
            <a:endParaRPr/>
          </a:p>
          <a:p>
            <a:pPr marL="171450" lvl="0" indent="-171450" algn="l" rtl="0">
              <a:lnSpc>
                <a:spcPct val="100000"/>
              </a:lnSpc>
              <a:spcBef>
                <a:spcPts val="0"/>
              </a:spcBef>
              <a:spcAft>
                <a:spcPts val="0"/>
              </a:spcAft>
              <a:buSzPts val="1100"/>
              <a:buFont typeface="Arial"/>
              <a:buChar char="-"/>
            </a:pPr>
            <a:r>
              <a:rPr lang="en-US"/>
              <a:t>Is the percentage of the population over 18 impacted by drug alcohol use for Texas and Florida skewed over issues of access to healthcare/refusal of medicad expansion? </a:t>
            </a:r>
            <a:endParaRPr/>
          </a:p>
          <a:p>
            <a:pPr marL="171450" lvl="0" indent="-171450" algn="l" rtl="0">
              <a:lnSpc>
                <a:spcPct val="100000"/>
              </a:lnSpc>
              <a:spcBef>
                <a:spcPts val="0"/>
              </a:spcBef>
              <a:spcAft>
                <a:spcPts val="0"/>
              </a:spcAft>
              <a:buSzPts val="1100"/>
              <a:buFont typeface="Arial"/>
              <a:buChar char="-"/>
            </a:pPr>
            <a:r>
              <a:rPr lang="en-US"/>
              <a:t>Model with more specific location details</a:t>
            </a:r>
            <a:endParaRPr/>
          </a:p>
          <a:p>
            <a:pPr marL="171450" lvl="0" indent="-171450" algn="l" rtl="0">
              <a:lnSpc>
                <a:spcPct val="100000"/>
              </a:lnSpc>
              <a:spcBef>
                <a:spcPts val="0"/>
              </a:spcBef>
              <a:spcAft>
                <a:spcPts val="0"/>
              </a:spcAft>
              <a:buSzPts val="1100"/>
              <a:buChar char="-"/>
            </a:pPr>
            <a:endParaRPr/>
          </a:p>
          <a:p>
            <a:pPr marL="171450" lvl="0" indent="-101600" algn="l" rtl="0">
              <a:lnSpc>
                <a:spcPct val="100000"/>
              </a:lnSpc>
              <a:spcBef>
                <a:spcPts val="0"/>
              </a:spcBef>
              <a:spcAft>
                <a:spcPts val="0"/>
              </a:spcAft>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39c8d383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f39c8d383c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Bigfoot is an elusive creature native to North America. Bigfoots range in size from 6 to 15’ feet tall and are covered in hair. They are said to have a foul smell and sounds associated with them include shrieks, growls, and screams. The first published sighting of a Bigfoot was written up in the British Colonist newspaper of British Columbia. Here is one of the more recent sightings, by the Washington State Department of Transportation. </a:t>
            </a:r>
            <a:endParaRPr/>
          </a:p>
          <a:p>
            <a:pPr marL="158750" lvl="0" indent="0" algn="l" rtl="0">
              <a:lnSpc>
                <a:spcPct val="100000"/>
              </a:lnSpc>
              <a:spcBef>
                <a:spcPts val="0"/>
              </a:spcBef>
              <a:spcAft>
                <a:spcPts val="0"/>
              </a:spcAft>
              <a:buSzPts val="1100"/>
              <a:buNone/>
            </a:pPr>
            <a:r>
              <a:rPr lang="en-US"/>
              <a:t>Our team decided to investigate the places that Bigfoots are often sighted to see if we could determine what factors contribute to a sighting and if we could use that information to predict where future sightings were likely to occur.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Given that the majority of the documented  Bigfoot sightings occur in the wilderness, we decided to consider why those who encountered him were out in the woods. Our intuition lead us to three things- population growth, camping and murder. We further wondered, those bigfoot sighters, are they high? </a:t>
            </a:r>
            <a:endParaRPr/>
          </a:p>
          <a:p>
            <a:pPr marL="0" lvl="0" indent="0" algn="l" rtl="0">
              <a:lnSpc>
                <a:spcPct val="100000"/>
              </a:lnSpc>
              <a:spcBef>
                <a:spcPts val="0"/>
              </a:spcBef>
              <a:spcAft>
                <a:spcPts val="0"/>
              </a:spcAft>
              <a:buSzPts val="1100"/>
              <a:buNone/>
            </a:pPr>
            <a:r>
              <a:rPr lang="en-US"/>
              <a:t>To answer those questions, we pulled dataset csvs  from the US Census Bureau, US Campgrounds.info, The National Study on Drug Use and Health and the Bigfoot Researchers Organization , loaded them into juypter notebooks and standardized them to group by state and by the years from 2001-2020, with a focus on the 2020 data.  </a:t>
            </a:r>
            <a:endParaRPr/>
          </a:p>
        </p:txBody>
      </p:sp>
      <p:sp>
        <p:nvSpPr>
          <p:cNvPr id="158" name="Google Shape;1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As Jenny mentioned we retrieved data from several sources. We retrieved a dataset from the BFRO with information regarding sightings - location, report description, and other variables such as weather. We condensed the data set to only include description and location.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We also retrieved 5 US Regional csvs with the name and location of campgrounds across the country and merged them into one dataset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We retrieved Historical Population Data from the census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Next we retrieved missing persons data from the National Missing &amp; Unidentified Persons system and converted it to a csv.</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Lastly we retrieved data from the National Survey on Drug Use and Health. We took data regarding alcohol use, ilicit drug use, and substance use disorder. Each tab shows state the rate of affected state population, we mainly focused on the adult population.</a:t>
            </a:r>
            <a:endParaRPr/>
          </a:p>
        </p:txBody>
      </p:sp>
      <p:sp>
        <p:nvSpPr>
          <p:cNvPr id="168" name="Google Shape;16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We parsed data from the Bigfoot Field Researchers Organization and determined the most common atmospheric conditions for Bigfoot sightings. They are most often seen in summer or fall when the temperature is around 57 degrees and they prefer a high humidity. They are most often seen on calm, clear days when the cloud cover is around 40%.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sz="1000">
                <a:solidFill>
                  <a:schemeClr val="dk1"/>
                </a:solidFill>
              </a:rPr>
              <a:t>Three maps were created using Tableau to compare Bigfoot Sightings and three variables. The variables are number of campgrounds per state, population per state, and rates of substance use disorder per state. </a:t>
            </a:r>
            <a:endParaRPr sz="1000">
              <a:solidFill>
                <a:schemeClr val="dk1"/>
              </a:solidFill>
            </a:endParaRPr>
          </a:p>
          <a:p>
            <a:pPr marL="457200" lvl="0" indent="-298450" algn="l" rtl="0">
              <a:lnSpc>
                <a:spcPct val="100000"/>
              </a:lnSpc>
              <a:spcBef>
                <a:spcPts val="0"/>
              </a:spcBef>
              <a:spcAft>
                <a:spcPts val="0"/>
              </a:spcAft>
              <a:buSzPts val="1100"/>
              <a:buChar char="●"/>
            </a:pPr>
            <a:r>
              <a:rPr lang="en-US"/>
              <a:t>The first map shows the number of bigfoot sightings compared to the number of campgrounds per state. There appears to be a high number of sightings in Washington, a state with 576 campgrounds. The map also shows that Bigfoot sightings tend to appear near coasts and rivers</a:t>
            </a:r>
            <a:endParaRPr sz="1000">
              <a:solidFill>
                <a:schemeClr val="dk1"/>
              </a:solidFill>
            </a:endParaRPr>
          </a:p>
          <a:p>
            <a:pPr marL="457200" lvl="0" indent="-298450" algn="l" rtl="0">
              <a:lnSpc>
                <a:spcPct val="115000"/>
              </a:lnSpc>
              <a:spcBef>
                <a:spcPts val="0"/>
              </a:spcBef>
              <a:spcAft>
                <a:spcPts val="0"/>
              </a:spcAft>
              <a:buSzPts val="1100"/>
              <a:buChar char="●"/>
            </a:pPr>
            <a:r>
              <a:rPr lang="en-US"/>
              <a:t>The next map shows bigfoot sightings among populated areas. As you can see the majority of bigfoot sightings are in states with higher population density.</a:t>
            </a:r>
            <a:endParaRPr/>
          </a:p>
          <a:p>
            <a:pPr marL="457200" lvl="0" indent="-298450" algn="l" rtl="0">
              <a:lnSpc>
                <a:spcPct val="115000"/>
              </a:lnSpc>
              <a:spcBef>
                <a:spcPts val="0"/>
              </a:spcBef>
              <a:spcAft>
                <a:spcPts val="0"/>
              </a:spcAft>
              <a:buSzPts val="1100"/>
              <a:buChar char="●"/>
            </a:pPr>
            <a:r>
              <a:rPr lang="en-US"/>
              <a:t>The final map compares Bigfoot to rates of Substance Use Disorder per state, retrieved from the National Survey of Drug Use and Health. As we can see there are higher rates on the Pacific Northwest. However, states like Texas and Florida have lower rates of Substance Use Disorder. Since SUD is a diagnosis, it is possible that there is underreporting when it comes to substance use. </a:t>
            </a:r>
            <a:endParaRPr/>
          </a:p>
          <a:p>
            <a:pPr marL="457200" lvl="0" indent="-298450" algn="l" rtl="0">
              <a:lnSpc>
                <a:spcPct val="115000"/>
              </a:lnSpc>
              <a:spcBef>
                <a:spcPts val="0"/>
              </a:spcBef>
              <a:spcAft>
                <a:spcPts val="0"/>
              </a:spcAft>
              <a:buSzPts val="1100"/>
              <a:buChar char="●"/>
            </a:pPr>
            <a:r>
              <a:rPr lang="en-US"/>
              <a:t>For further clarity a dashboard was created to compare the number of bigfoot sightings per state to the rate of illicit drug and alcohol use. </a:t>
            </a:r>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Using the BFRO data we identified the states with the highest numbers of bigfoot sightings over the 20-year period from 2001 to 2020. Those states are Florida, Illinois, Michigan, Missouri, Ohio, Texas, and Washington.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3" name="Google Shape;24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f39c8d383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f39c8d383c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The goal of our machine learning model was to see if we could create a model that would be able to predict the number of sightings per state dependent on some key information on each of the states. We looked at 9 different factors. These factors were illicit drug use, alcohol use, substance use disorder, missing people per 100,000 residents, number of campgrounds, and state.  We used a supervised machine learning multiple regression model. For our dependent variable we did number of sightings per state and our independent variables were our 8 different factors. We split our data into test and train data then ran our though our model. We received an r-square score of 0.085.  This indicates to us that there are far more factors that contribute to the sightings than just the factors that have been added to our machine learning. Other factors that in the future we could take into consideration such as terrain, income, and number of other animal sightings.  </a:t>
            </a:r>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1370693" y="1769540"/>
            <a:ext cx="9440034" cy="1828801"/>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5400"/>
              <a:buFont typeface="Lustria"/>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370693" y="3598339"/>
            <a:ext cx="9440034" cy="1049867"/>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lvl="0" algn="ctr">
              <a:lnSpc>
                <a:spcPct val="100000"/>
              </a:lnSpc>
              <a:spcBef>
                <a:spcPts val="400"/>
              </a:spcBef>
              <a:spcAft>
                <a:spcPts val="0"/>
              </a:spcAft>
              <a:buSzPts val="1400"/>
              <a:buNone/>
              <a:defRPr>
                <a:solidFill>
                  <a:schemeClr val="lt1"/>
                </a:solidFill>
              </a:defRPr>
            </a:lvl1pPr>
            <a:lvl2pPr lvl="1" algn="ctr">
              <a:lnSpc>
                <a:spcPct val="100000"/>
              </a:lnSpc>
              <a:spcBef>
                <a:spcPts val="600"/>
              </a:spcBef>
              <a:spcAft>
                <a:spcPts val="0"/>
              </a:spcAft>
              <a:buSzPts val="1260"/>
              <a:buNone/>
              <a:defRPr>
                <a:solidFill>
                  <a:schemeClr val="lt1"/>
                </a:solidFill>
              </a:defRPr>
            </a:lvl2pPr>
            <a:lvl3pPr lvl="2" algn="ctr">
              <a:lnSpc>
                <a:spcPct val="100000"/>
              </a:lnSpc>
              <a:spcBef>
                <a:spcPts val="600"/>
              </a:spcBef>
              <a:spcAft>
                <a:spcPts val="0"/>
              </a:spcAft>
              <a:buSzPts val="1120"/>
              <a:buNone/>
              <a:defRPr>
                <a:solidFill>
                  <a:schemeClr val="lt1"/>
                </a:solidFill>
              </a:defRPr>
            </a:lvl3pPr>
            <a:lvl4pPr lvl="3" algn="ctr">
              <a:lnSpc>
                <a:spcPct val="100000"/>
              </a:lnSpc>
              <a:spcBef>
                <a:spcPts val="600"/>
              </a:spcBef>
              <a:spcAft>
                <a:spcPts val="0"/>
              </a:spcAft>
              <a:buSzPts val="980"/>
              <a:buNone/>
              <a:defRPr>
                <a:solidFill>
                  <a:schemeClr val="lt1"/>
                </a:solidFill>
              </a:defRPr>
            </a:lvl4pPr>
            <a:lvl5pPr lvl="4" algn="ctr">
              <a:lnSpc>
                <a:spcPct val="100000"/>
              </a:lnSpc>
              <a:spcBef>
                <a:spcPts val="600"/>
              </a:spcBef>
              <a:spcAft>
                <a:spcPts val="0"/>
              </a:spcAft>
              <a:buSzPts val="98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a:endParaRPr/>
          </a:p>
        </p:txBody>
      </p:sp>
      <p:sp>
        <p:nvSpPr>
          <p:cNvPr id="14" name="Google Shape;14;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33"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33"/>
          <p:cNvSpPr txBox="1">
            <a:spLocks noGrp="1"/>
          </p:cNvSpPr>
          <p:nvPr>
            <p:ph type="title"/>
          </p:nvPr>
        </p:nvSpPr>
        <p:spPr>
          <a:xfrm>
            <a:off x="913806" y="4565255"/>
            <a:ext cx="10355326" cy="54347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2800"/>
              <a:buFont typeface="Lustria"/>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3"/>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4901"/>
              </a:srgbClr>
            </a:outerShdw>
          </a:effectLst>
        </p:spPr>
      </p:sp>
      <p:sp>
        <p:nvSpPr>
          <p:cNvPr id="75" name="Google Shape;75;p33"/>
          <p:cNvSpPr txBox="1">
            <a:spLocks noGrp="1"/>
          </p:cNvSpPr>
          <p:nvPr>
            <p:ph type="body" idx="1"/>
          </p:nvPr>
        </p:nvSpPr>
        <p:spPr>
          <a:xfrm>
            <a:off x="913795" y="5108728"/>
            <a:ext cx="10353762" cy="68247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76" name="Google Shape;76;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34"/>
          <p:cNvSpPr txBox="1">
            <a:spLocks noGrp="1"/>
          </p:cNvSpPr>
          <p:nvPr>
            <p:ph type="title"/>
          </p:nvPr>
        </p:nvSpPr>
        <p:spPr>
          <a:xfrm>
            <a:off x="913795" y="608437"/>
            <a:ext cx="10353762" cy="3534344"/>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34"/>
          <p:cNvSpPr txBox="1">
            <a:spLocks noGrp="1"/>
          </p:cNvSpPr>
          <p:nvPr>
            <p:ph type="body" idx="1"/>
          </p:nvPr>
        </p:nvSpPr>
        <p:spPr>
          <a:xfrm>
            <a:off x="913794" y="4295180"/>
            <a:ext cx="10353763" cy="1501826"/>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2" name="Google Shape;82;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35"/>
          <p:cNvSpPr txBox="1">
            <a:spLocks noGrp="1"/>
          </p:cNvSpPr>
          <p:nvPr>
            <p:ph type="title"/>
          </p:nvPr>
        </p:nvSpPr>
        <p:spPr>
          <a:xfrm>
            <a:off x="1446212" y="609600"/>
            <a:ext cx="9302752" cy="2992904"/>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5"/>
          <p:cNvSpPr txBox="1">
            <a:spLocks noGrp="1"/>
          </p:cNvSpPr>
          <p:nvPr>
            <p:ph type="body" idx="1"/>
          </p:nvPr>
        </p:nvSpPr>
        <p:spPr>
          <a:xfrm>
            <a:off x="1720644" y="3610032"/>
            <a:ext cx="8752299" cy="532749"/>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8" name="Google Shape;88;p35"/>
          <p:cNvSpPr txBox="1">
            <a:spLocks noGrp="1"/>
          </p:cNvSpPr>
          <p:nvPr>
            <p:ph type="body" idx="2"/>
          </p:nvPr>
        </p:nvSpPr>
        <p:spPr>
          <a:xfrm>
            <a:off x="913794" y="4304353"/>
            <a:ext cx="10353763" cy="1489496"/>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9" name="Google Shape;89;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35"/>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sz="1400" b="0" i="0" u="none" strike="noStrike" cap="none">
              <a:solidFill>
                <a:srgbClr val="000000"/>
              </a:solidFill>
              <a:latin typeface="Arial"/>
              <a:ea typeface="Arial"/>
              <a:cs typeface="Arial"/>
              <a:sym typeface="Arial"/>
            </a:endParaRPr>
          </a:p>
        </p:txBody>
      </p:sp>
      <p:sp>
        <p:nvSpPr>
          <p:cNvPr id="93" name="Google Shape;93;p35"/>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36"/>
          <p:cNvSpPr txBox="1">
            <a:spLocks noGrp="1"/>
          </p:cNvSpPr>
          <p:nvPr>
            <p:ph type="title"/>
          </p:nvPr>
        </p:nvSpPr>
        <p:spPr>
          <a:xfrm>
            <a:off x="913794" y="2126942"/>
            <a:ext cx="10353763" cy="2511835"/>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6"/>
          <p:cNvSpPr txBox="1">
            <a:spLocks noGrp="1"/>
          </p:cNvSpPr>
          <p:nvPr>
            <p:ph type="body" idx="1"/>
          </p:nvPr>
        </p:nvSpPr>
        <p:spPr>
          <a:xfrm>
            <a:off x="913784" y="4650556"/>
            <a:ext cx="10352199" cy="1140644"/>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97" name="Google Shape;97;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37"/>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7"/>
          <p:cNvSpPr txBox="1">
            <a:spLocks noGrp="1"/>
          </p:cNvSpPr>
          <p:nvPr>
            <p:ph type="body" idx="1"/>
          </p:nvPr>
        </p:nvSpPr>
        <p:spPr>
          <a:xfrm>
            <a:off x="913795" y="1885950"/>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3" name="Google Shape;103;p37"/>
          <p:cNvSpPr txBox="1">
            <a:spLocks noGrp="1"/>
          </p:cNvSpPr>
          <p:nvPr>
            <p:ph type="body" idx="2"/>
          </p:nvPr>
        </p:nvSpPr>
        <p:spPr>
          <a:xfrm>
            <a:off x="913795" y="2571750"/>
            <a:ext cx="3300984" cy="321945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4" name="Google Shape;104;p37"/>
          <p:cNvSpPr txBox="1">
            <a:spLocks noGrp="1"/>
          </p:cNvSpPr>
          <p:nvPr>
            <p:ph type="body" idx="3"/>
          </p:nvPr>
        </p:nvSpPr>
        <p:spPr>
          <a:xfrm>
            <a:off x="4446711" y="1885950"/>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5" name="Google Shape;105;p37"/>
          <p:cNvSpPr txBox="1">
            <a:spLocks noGrp="1"/>
          </p:cNvSpPr>
          <p:nvPr>
            <p:ph type="body" idx="4"/>
          </p:nvPr>
        </p:nvSpPr>
        <p:spPr>
          <a:xfrm>
            <a:off x="4441435" y="2571750"/>
            <a:ext cx="3300984" cy="321945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6" name="Google Shape;106;p37"/>
          <p:cNvSpPr txBox="1">
            <a:spLocks noGrp="1"/>
          </p:cNvSpPr>
          <p:nvPr>
            <p:ph type="body" idx="5"/>
          </p:nvPr>
        </p:nvSpPr>
        <p:spPr>
          <a:xfrm>
            <a:off x="7966572" y="1885950"/>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7" name="Google Shape;107;p37"/>
          <p:cNvSpPr txBox="1">
            <a:spLocks noGrp="1"/>
          </p:cNvSpPr>
          <p:nvPr>
            <p:ph type="body" idx="6"/>
          </p:nvPr>
        </p:nvSpPr>
        <p:spPr>
          <a:xfrm>
            <a:off x="7966572" y="2571750"/>
            <a:ext cx="3300984" cy="321945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8" name="Google Shape;108;p3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3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38"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38"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38"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38"/>
          <p:cNvSpPr txBox="1">
            <a:spLocks noGrp="1"/>
          </p:cNvSpPr>
          <p:nvPr>
            <p:ph type="title"/>
          </p:nvPr>
        </p:nvSpPr>
        <p:spPr>
          <a:xfrm>
            <a:off x="913794" y="609600"/>
            <a:ext cx="10353763"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38"/>
          <p:cNvSpPr txBox="1">
            <a:spLocks noGrp="1"/>
          </p:cNvSpPr>
          <p:nvPr>
            <p:ph type="body" idx="1"/>
          </p:nvPr>
        </p:nvSpPr>
        <p:spPr>
          <a:xfrm>
            <a:off x="913795"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17" name="Google Shape;117;p38"/>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4901"/>
              </a:srgbClr>
            </a:outerShdw>
          </a:effectLst>
        </p:spPr>
      </p:sp>
      <p:sp>
        <p:nvSpPr>
          <p:cNvPr id="118" name="Google Shape;118;p38"/>
          <p:cNvSpPr txBox="1">
            <a:spLocks noGrp="1"/>
          </p:cNvSpPr>
          <p:nvPr>
            <p:ph type="body" idx="3"/>
          </p:nvPr>
        </p:nvSpPr>
        <p:spPr>
          <a:xfrm>
            <a:off x="913795" y="4480368"/>
            <a:ext cx="3300984" cy="131083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19" name="Google Shape;119;p38"/>
          <p:cNvSpPr txBox="1">
            <a:spLocks noGrp="1"/>
          </p:cNvSpPr>
          <p:nvPr>
            <p:ph type="body" idx="4"/>
          </p:nvPr>
        </p:nvSpPr>
        <p:spPr>
          <a:xfrm>
            <a:off x="4442788"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20" name="Google Shape;120;p38"/>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4901"/>
              </a:srgbClr>
            </a:outerShdw>
          </a:effectLst>
        </p:spPr>
      </p:sp>
      <p:sp>
        <p:nvSpPr>
          <p:cNvPr id="121" name="Google Shape;121;p38"/>
          <p:cNvSpPr txBox="1">
            <a:spLocks noGrp="1"/>
          </p:cNvSpPr>
          <p:nvPr>
            <p:ph type="body" idx="6"/>
          </p:nvPr>
        </p:nvSpPr>
        <p:spPr>
          <a:xfrm>
            <a:off x="4441435" y="4480367"/>
            <a:ext cx="3300984" cy="131083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22" name="Google Shape;122;p38"/>
          <p:cNvSpPr txBox="1">
            <a:spLocks noGrp="1"/>
          </p:cNvSpPr>
          <p:nvPr>
            <p:ph type="body" idx="7"/>
          </p:nvPr>
        </p:nvSpPr>
        <p:spPr>
          <a:xfrm>
            <a:off x="7966697"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23" name="Google Shape;123;p38"/>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4901"/>
              </a:srgbClr>
            </a:outerShdw>
          </a:effectLst>
        </p:spPr>
      </p:sp>
      <p:sp>
        <p:nvSpPr>
          <p:cNvPr id="124" name="Google Shape;124;p38"/>
          <p:cNvSpPr txBox="1">
            <a:spLocks noGrp="1"/>
          </p:cNvSpPr>
          <p:nvPr>
            <p:ph type="body" idx="9"/>
          </p:nvPr>
        </p:nvSpPr>
        <p:spPr>
          <a:xfrm>
            <a:off x="7966572" y="4480365"/>
            <a:ext cx="3300984" cy="1310835"/>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25" name="Google Shape;125;p3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39"/>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39"/>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31" name="Google Shape;131;p3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40"/>
          <p:cNvSpPr txBox="1">
            <a:spLocks noGrp="1"/>
          </p:cNvSpPr>
          <p:nvPr>
            <p:ph type="title"/>
          </p:nvPr>
        </p:nvSpPr>
        <p:spPr>
          <a:xfrm rot="5400000">
            <a:off x="7534511" y="2058156"/>
            <a:ext cx="5181601" cy="2284487"/>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l">
              <a:lnSpc>
                <a:spcPct val="100000"/>
              </a:lnSpc>
              <a:spcBef>
                <a:spcPts val="0"/>
              </a:spcBef>
              <a:spcAft>
                <a:spcPts val="0"/>
              </a:spcAft>
              <a:buClr>
                <a:schemeClr val="lt2"/>
              </a:buClr>
              <a:buSzPts val="4000"/>
              <a:buFont typeface="Lustr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0"/>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37" name="Google Shape;137;p4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4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913795" y="1732449"/>
            <a:ext cx="10353762" cy="40587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20" name="Google Shape;20;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6"/>
          <p:cNvSpPr txBox="1">
            <a:spLocks noGrp="1"/>
          </p:cNvSpPr>
          <p:nvPr>
            <p:ph type="title"/>
          </p:nvPr>
        </p:nvSpPr>
        <p:spPr>
          <a:xfrm>
            <a:off x="1295401" y="1761067"/>
            <a:ext cx="9590550" cy="1828813"/>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4000"/>
              <a:buFont typeface="Lustria"/>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6"/>
          <p:cNvSpPr txBox="1">
            <a:spLocks noGrp="1"/>
          </p:cNvSpPr>
          <p:nvPr>
            <p:ph type="body" idx="1"/>
          </p:nvPr>
        </p:nvSpPr>
        <p:spPr>
          <a:xfrm>
            <a:off x="1295401" y="3589879"/>
            <a:ext cx="9590550" cy="1507054"/>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SzPts val="1400"/>
              <a:buNone/>
              <a:defRPr sz="2000">
                <a:solidFill>
                  <a:schemeClr val="lt1"/>
                </a:solidFill>
              </a:defRPr>
            </a:lvl1pPr>
            <a:lvl2pPr marL="914400" lvl="1" indent="-228600" algn="l">
              <a:lnSpc>
                <a:spcPct val="100000"/>
              </a:lnSpc>
              <a:spcBef>
                <a:spcPts val="600"/>
              </a:spcBef>
              <a:spcAft>
                <a:spcPts val="0"/>
              </a:spcAft>
              <a:buSzPts val="1260"/>
              <a:buNone/>
              <a:defRPr sz="1800">
                <a:solidFill>
                  <a:schemeClr val="lt1"/>
                </a:solidFill>
              </a:defRPr>
            </a:lvl2pPr>
            <a:lvl3pPr marL="1371600" lvl="2" indent="-228600" algn="l">
              <a:lnSpc>
                <a:spcPct val="100000"/>
              </a:lnSpc>
              <a:spcBef>
                <a:spcPts val="600"/>
              </a:spcBef>
              <a:spcAft>
                <a:spcPts val="0"/>
              </a:spcAft>
              <a:buSzPts val="1120"/>
              <a:buNone/>
              <a:defRPr sz="1600">
                <a:solidFill>
                  <a:schemeClr val="lt1"/>
                </a:solidFill>
              </a:defRPr>
            </a:lvl3pPr>
            <a:lvl4pPr marL="1828800" lvl="3" indent="-228600" algn="l">
              <a:lnSpc>
                <a:spcPct val="100000"/>
              </a:lnSpc>
              <a:spcBef>
                <a:spcPts val="600"/>
              </a:spcBef>
              <a:spcAft>
                <a:spcPts val="0"/>
              </a:spcAft>
              <a:buSzPts val="980"/>
              <a:buNone/>
              <a:defRPr sz="1400">
                <a:solidFill>
                  <a:schemeClr val="lt1"/>
                </a:solidFill>
              </a:defRPr>
            </a:lvl4pPr>
            <a:lvl5pPr marL="2286000" lvl="4" indent="-228600" algn="l">
              <a:lnSpc>
                <a:spcPct val="100000"/>
              </a:lnSpc>
              <a:spcBef>
                <a:spcPts val="600"/>
              </a:spcBef>
              <a:spcAft>
                <a:spcPts val="0"/>
              </a:spcAft>
              <a:buSzPts val="980"/>
              <a:buNone/>
              <a:defRPr sz="1400">
                <a:solidFill>
                  <a:schemeClr val="lt1"/>
                </a:solidFill>
              </a:defRPr>
            </a:lvl5pPr>
            <a:lvl6pPr marL="2743200" lvl="5" indent="-228600" algn="l">
              <a:lnSpc>
                <a:spcPct val="100000"/>
              </a:lnSpc>
              <a:spcBef>
                <a:spcPts val="600"/>
              </a:spcBef>
              <a:spcAft>
                <a:spcPts val="0"/>
              </a:spcAft>
              <a:buSzPts val="980"/>
              <a:buNone/>
              <a:defRPr sz="1400">
                <a:solidFill>
                  <a:schemeClr val="lt1"/>
                </a:solidFill>
              </a:defRPr>
            </a:lvl6pPr>
            <a:lvl7pPr marL="3200400" lvl="6" indent="-228600" algn="l">
              <a:lnSpc>
                <a:spcPct val="100000"/>
              </a:lnSpc>
              <a:spcBef>
                <a:spcPts val="600"/>
              </a:spcBef>
              <a:spcAft>
                <a:spcPts val="0"/>
              </a:spcAft>
              <a:buSzPts val="980"/>
              <a:buNone/>
              <a:defRPr sz="1400">
                <a:solidFill>
                  <a:schemeClr val="lt1"/>
                </a:solidFill>
              </a:defRPr>
            </a:lvl7pPr>
            <a:lvl8pPr marL="3657600" lvl="7" indent="-228600" algn="l">
              <a:lnSpc>
                <a:spcPct val="100000"/>
              </a:lnSpc>
              <a:spcBef>
                <a:spcPts val="600"/>
              </a:spcBef>
              <a:spcAft>
                <a:spcPts val="0"/>
              </a:spcAft>
              <a:buSzPts val="980"/>
              <a:buNone/>
              <a:defRPr sz="1400">
                <a:solidFill>
                  <a:schemeClr val="lt1"/>
                </a:solidFill>
              </a:defRPr>
            </a:lvl8pPr>
            <a:lvl9pPr marL="4114800" lvl="8" indent="-228600" algn="l">
              <a:lnSpc>
                <a:spcPct val="100000"/>
              </a:lnSpc>
              <a:spcBef>
                <a:spcPts val="600"/>
              </a:spcBef>
              <a:spcAft>
                <a:spcPts val="600"/>
              </a:spcAft>
              <a:buSzPts val="980"/>
              <a:buNone/>
              <a:defRPr sz="1400">
                <a:solidFill>
                  <a:schemeClr val="lt1"/>
                </a:solidFill>
              </a:defRPr>
            </a:lvl9pPr>
          </a:lstStyle>
          <a:p>
            <a:endParaRPr/>
          </a:p>
        </p:txBody>
      </p:sp>
      <p:sp>
        <p:nvSpPr>
          <p:cNvPr id="26" name="Google Shape;26;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7"/>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7"/>
          <p:cNvSpPr txBox="1">
            <a:spLocks noGrp="1"/>
          </p:cNvSpPr>
          <p:nvPr>
            <p:ph type="body" idx="1"/>
          </p:nvPr>
        </p:nvSpPr>
        <p:spPr>
          <a:xfrm>
            <a:off x="913795" y="1732449"/>
            <a:ext cx="5060497" cy="405875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32" name="Google Shape;32;p27"/>
          <p:cNvSpPr txBox="1">
            <a:spLocks noGrp="1"/>
          </p:cNvSpPr>
          <p:nvPr>
            <p:ph type="body" idx="2"/>
          </p:nvPr>
        </p:nvSpPr>
        <p:spPr>
          <a:xfrm>
            <a:off x="6202892" y="1732449"/>
            <a:ext cx="5064665" cy="40587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33" name="Google Shape;33;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pic>
        <p:nvPicPr>
          <p:cNvPr id="37" name="Google Shape;37;p28"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38" name="Google Shape;38;p28"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39" name="Google Shape;39;p28"/>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4000"/>
              <a:buFont typeface="Lustr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1005872" y="1835254"/>
            <a:ext cx="4876344" cy="544884"/>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41" name="Google Shape;41;p28"/>
          <p:cNvSpPr txBox="1">
            <a:spLocks noGrp="1"/>
          </p:cNvSpPr>
          <p:nvPr>
            <p:ph type="body" idx="2"/>
          </p:nvPr>
        </p:nvSpPr>
        <p:spPr>
          <a:xfrm>
            <a:off x="1005872" y="2380137"/>
            <a:ext cx="4876344" cy="341106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42" name="Google Shape;42;p28"/>
          <p:cNvSpPr txBox="1">
            <a:spLocks noGrp="1"/>
          </p:cNvSpPr>
          <p:nvPr>
            <p:ph type="body" idx="3"/>
          </p:nvPr>
        </p:nvSpPr>
        <p:spPr>
          <a:xfrm>
            <a:off x="6294967" y="1835254"/>
            <a:ext cx="4895330" cy="544883"/>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43" name="Google Shape;43;p28"/>
          <p:cNvSpPr txBox="1">
            <a:spLocks noGrp="1"/>
          </p:cNvSpPr>
          <p:nvPr>
            <p:ph type="body" idx="4"/>
          </p:nvPr>
        </p:nvSpPr>
        <p:spPr>
          <a:xfrm>
            <a:off x="6294967" y="2380137"/>
            <a:ext cx="4895330" cy="341106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44" name="Google Shape;44;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9"/>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31"/>
          <p:cNvSpPr txBox="1">
            <a:spLocks noGrp="1"/>
          </p:cNvSpPr>
          <p:nvPr>
            <p:ph type="title"/>
          </p:nvPr>
        </p:nvSpPr>
        <p:spPr>
          <a:xfrm>
            <a:off x="913795" y="609600"/>
            <a:ext cx="3706889" cy="1821918"/>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2400"/>
              <a:buFont typeface="Lustria"/>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1"/>
          <p:cNvSpPr txBox="1">
            <a:spLocks noGrp="1"/>
          </p:cNvSpPr>
          <p:nvPr>
            <p:ph type="body" idx="1"/>
          </p:nvPr>
        </p:nvSpPr>
        <p:spPr>
          <a:xfrm>
            <a:off x="4855633" y="609600"/>
            <a:ext cx="6411924" cy="518160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59" name="Google Shape;59;p31"/>
          <p:cNvSpPr txBox="1">
            <a:spLocks noGrp="1"/>
          </p:cNvSpPr>
          <p:nvPr>
            <p:ph type="body" idx="2"/>
          </p:nvPr>
        </p:nvSpPr>
        <p:spPr>
          <a:xfrm>
            <a:off x="913795" y="2431518"/>
            <a:ext cx="3706889" cy="335968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60" name="Google Shape;60;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32"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32"/>
          <p:cNvSpPr txBox="1">
            <a:spLocks noGrp="1"/>
          </p:cNvSpPr>
          <p:nvPr>
            <p:ph type="title"/>
          </p:nvPr>
        </p:nvSpPr>
        <p:spPr>
          <a:xfrm>
            <a:off x="913795" y="609923"/>
            <a:ext cx="5934949" cy="1829338"/>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lvl="0" algn="ctr">
              <a:lnSpc>
                <a:spcPct val="100000"/>
              </a:lnSpc>
              <a:spcBef>
                <a:spcPts val="0"/>
              </a:spcBef>
              <a:spcAft>
                <a:spcPts val="0"/>
              </a:spcAft>
              <a:buClr>
                <a:schemeClr val="lt2"/>
              </a:buClr>
              <a:buSzPts val="3200"/>
              <a:buFont typeface="Lustria"/>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2"/>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4901"/>
              </a:srgbClr>
            </a:outerShdw>
          </a:effectLst>
        </p:spPr>
      </p:sp>
      <p:sp>
        <p:nvSpPr>
          <p:cNvPr id="67" name="Google Shape;67;p32"/>
          <p:cNvSpPr txBox="1">
            <a:spLocks noGrp="1"/>
          </p:cNvSpPr>
          <p:nvPr>
            <p:ph type="body" idx="1"/>
          </p:nvPr>
        </p:nvSpPr>
        <p:spPr>
          <a:xfrm>
            <a:off x="913795" y="2439261"/>
            <a:ext cx="5934949" cy="3376134"/>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68" name="Google Shape;68;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23"/>
          <p:cNvSpPr txBox="1">
            <a:spLocks noGrp="1"/>
          </p:cNvSpPr>
          <p:nvPr>
            <p:ph type="body" idx="1"/>
          </p:nvPr>
        </p:nvSpPr>
        <p:spPr>
          <a:xfrm>
            <a:off x="913795" y="1732449"/>
            <a:ext cx="10353762" cy="40587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marR="0" lvl="0" indent="-317500" algn="l" rtl="0">
              <a:lnSpc>
                <a:spcPct val="100000"/>
              </a:lnSpc>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lnSpc>
                <a:spcPct val="100000"/>
              </a:lnSpc>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8" name="Google Shape;8;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endParaRPr/>
          </a:p>
        </p:txBody>
      </p:sp>
      <p:sp>
        <p:nvSpPr>
          <p:cNvPr id="9" name="Google Shape;9;p2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F2F2F2"/>
                </a:solidFill>
                <a:latin typeface="Lustria"/>
                <a:ea typeface="Lustria"/>
                <a:cs typeface="Lustria"/>
                <a:sym typeface="Lust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Lustria"/>
                <a:ea typeface="Lustria"/>
                <a:cs typeface="Lustria"/>
                <a:sym typeface="Lustria"/>
              </a:defRPr>
            </a:lvl9pPr>
          </a:lstStyle>
          <a:p>
            <a:endParaRPr/>
          </a:p>
        </p:txBody>
      </p:sp>
      <p:sp>
        <p:nvSpPr>
          <p:cNvPr id="10" name="Google Shape;10;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1pPr>
            <a:lvl2pPr marL="0" marR="0" lvl="1"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2pPr>
            <a:lvl3pPr marL="0" marR="0" lvl="2"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3pPr>
            <a:lvl4pPr marL="0" marR="0" lvl="3"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4pPr>
            <a:lvl5pPr marL="0" marR="0" lvl="4"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5pPr>
            <a:lvl6pPr marL="0" marR="0" lvl="5"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6pPr>
            <a:lvl7pPr marL="0" marR="0" lvl="6"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7pPr>
            <a:lvl8pPr marL="0" marR="0" lvl="7"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8pPr>
            <a:lvl9pPr marL="0" marR="0" lvl="8" indent="0" algn="r" rtl="0">
              <a:lnSpc>
                <a:spcPct val="100000"/>
              </a:lnSpc>
              <a:spcBef>
                <a:spcPts val="0"/>
              </a:spcBef>
              <a:spcAft>
                <a:spcPts val="0"/>
              </a:spcAft>
              <a:buClr>
                <a:srgbClr val="F2F2F2"/>
              </a:buClr>
              <a:buSzPts val="1000"/>
              <a:buFont typeface="Lustria"/>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ennyshea.github.io/Where-Will-Big-Foot-Appear-Nex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pdas.samhsa.gov/#/survey/NSDUH-2020-DS0001" TargetMode="External"/><Relationship Id="rId3" Type="http://schemas.openxmlformats.org/officeDocument/2006/relationships/hyperlink" Target="https://www.britannica.com/topic/Sasquatch" TargetMode="External"/><Relationship Id="rId7" Type="http://schemas.openxmlformats.org/officeDocument/2006/relationships/hyperlink" Target="https://www.census.gov/data/tables/time-series/dec/popchange-data-text.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vivintsource.com/smart-home-academy/2019-missing-persons-by-state/" TargetMode="External"/><Relationship Id="rId5" Type="http://schemas.openxmlformats.org/officeDocument/2006/relationships/hyperlink" Target="http://www.uscampgrounds.info/" TargetMode="External"/><Relationship Id="rId4" Type="http://schemas.openxmlformats.org/officeDocument/2006/relationships/hyperlink" Target="https://www.livescience.com/24598-bigfoot.html" TargetMode="External"/><Relationship Id="rId9" Type="http://schemas.openxmlformats.org/officeDocument/2006/relationships/hyperlink" Target="https://www.outsideonline.com/gallery/10-most-convincing-bigfoot-sighting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hyperlink" Target="https://public.tableau.com/views/BigfootSightings_16463404441720/Bigfootvs_Campgrounds?:language=en-US&amp;publish=yes&amp;:display_count=n&amp;:origin=viz_share_link"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3"/>
        <p:cNvGrpSpPr/>
        <p:nvPr/>
      </p:nvGrpSpPr>
      <p:grpSpPr>
        <a:xfrm>
          <a:off x="0" y="0"/>
          <a:ext cx="0" cy="0"/>
          <a:chOff x="0" y="0"/>
          <a:chExt cx="0" cy="0"/>
        </a:xfrm>
      </p:grpSpPr>
      <p:sp>
        <p:nvSpPr>
          <p:cNvPr id="144" name="Google Shape;144;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ustria"/>
              <a:buNone/>
            </a:pPr>
            <a:endParaRPr sz="1800" b="0" i="0" u="none" strike="noStrike" cap="none">
              <a:solidFill>
                <a:schemeClr val="lt1"/>
              </a:solidFill>
              <a:latin typeface="Arial"/>
              <a:ea typeface="Arial"/>
              <a:cs typeface="Arial"/>
              <a:sym typeface="Arial"/>
            </a:endParaRPr>
          </a:p>
        </p:txBody>
      </p:sp>
      <p:pic>
        <p:nvPicPr>
          <p:cNvPr id="145" name="Google Shape;145;p1" descr="Lake surronded by trees and hills"/>
          <p:cNvPicPr preferRelativeResize="0"/>
          <p:nvPr/>
        </p:nvPicPr>
        <p:blipFill rotWithShape="1">
          <a:blip r:embed="rId3">
            <a:alphaModFix/>
          </a:blip>
          <a:srcRect t="15719" b="9"/>
          <a:stretch/>
        </p:blipFill>
        <p:spPr>
          <a:xfrm>
            <a:off x="20" y="10"/>
            <a:ext cx="12191981" cy="6857990"/>
          </a:xfrm>
          <a:prstGeom prst="rect">
            <a:avLst/>
          </a:prstGeom>
          <a:noFill/>
          <a:ln>
            <a:noFill/>
          </a:ln>
        </p:spPr>
      </p:pic>
      <p:sp>
        <p:nvSpPr>
          <p:cNvPr id="146" name="Google Shape;146;p1"/>
          <p:cNvSpPr/>
          <p:nvPr/>
        </p:nvSpPr>
        <p:spPr>
          <a:xfrm rot="-5400000">
            <a:off x="3799843" y="-1394177"/>
            <a:ext cx="4592270" cy="12192001"/>
          </a:xfrm>
          <a:prstGeom prst="rect">
            <a:avLst/>
          </a:prstGeom>
          <a:gradFill>
            <a:gsLst>
              <a:gs pos="0">
                <a:srgbClr val="000000">
                  <a:alpha val="0"/>
                </a:srgbClr>
              </a:gs>
              <a:gs pos="21000">
                <a:srgbClr val="000000">
                  <a:alpha val="28627"/>
                </a:srgbClr>
              </a:gs>
              <a:gs pos="35000">
                <a:srgbClr val="000000">
                  <a:alpha val="44705"/>
                </a:srgbClr>
              </a:gs>
              <a:gs pos="100000">
                <a:srgbClr val="000000">
                  <a:alpha val="88627"/>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ustria"/>
              <a:buNone/>
            </a:pPr>
            <a:endParaRPr sz="1800" b="0" i="0" u="none" strike="noStrike" cap="none">
              <a:solidFill>
                <a:schemeClr val="lt1"/>
              </a:solidFill>
              <a:latin typeface="Arial"/>
              <a:ea typeface="Arial"/>
              <a:cs typeface="Arial"/>
              <a:sym typeface="Arial"/>
            </a:endParaRPr>
          </a:p>
        </p:txBody>
      </p:sp>
      <p:sp>
        <p:nvSpPr>
          <p:cNvPr id="147" name="Google Shape;147;p1"/>
          <p:cNvSpPr txBox="1">
            <a:spLocks noGrp="1"/>
          </p:cNvSpPr>
          <p:nvPr>
            <p:ph type="ctrTitle"/>
          </p:nvPr>
        </p:nvSpPr>
        <p:spPr>
          <a:xfrm>
            <a:off x="404553" y="3091928"/>
            <a:ext cx="9078562" cy="2387600"/>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600"/>
              <a:buFont typeface="Arial"/>
              <a:buNone/>
            </a:pPr>
            <a:r>
              <a:rPr lang="en-US" sz="6600"/>
              <a:t>Bigfoot</a:t>
            </a:r>
            <a:br>
              <a:rPr lang="en-US" sz="6600"/>
            </a:br>
            <a:endParaRPr sz="6600"/>
          </a:p>
        </p:txBody>
      </p:sp>
      <p:sp>
        <p:nvSpPr>
          <p:cNvPr id="148" name="Google Shape;148;p1"/>
          <p:cNvSpPr txBox="1">
            <a:spLocks noGrp="1"/>
          </p:cNvSpPr>
          <p:nvPr>
            <p:ph type="subTitle" idx="1"/>
          </p:nvPr>
        </p:nvSpPr>
        <p:spPr>
          <a:xfrm>
            <a:off x="404553" y="4886553"/>
            <a:ext cx="9078562" cy="592975"/>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rtl="0">
              <a:lnSpc>
                <a:spcPct val="110000"/>
              </a:lnSpc>
              <a:spcBef>
                <a:spcPts val="0"/>
              </a:spcBef>
              <a:spcAft>
                <a:spcPts val="0"/>
              </a:spcAft>
              <a:buClr>
                <a:schemeClr val="lt1"/>
              </a:buClr>
              <a:buSzPts val="2800"/>
              <a:buNone/>
            </a:pPr>
            <a:r>
              <a:rPr lang="en-US"/>
              <a:t>Where will he appear next?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7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f39c8d383c_0_16"/>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000"/>
              <a:buFont typeface="Lustria"/>
              <a:buNone/>
            </a:pPr>
            <a:r>
              <a:rPr lang="en-US"/>
              <a:t>Website:</a:t>
            </a:r>
            <a:endParaRPr/>
          </a:p>
        </p:txBody>
      </p:sp>
      <p:sp>
        <p:nvSpPr>
          <p:cNvPr id="263" name="Google Shape;263;gf39c8d383c_0_16"/>
          <p:cNvSpPr txBox="1">
            <a:spLocks noGrp="1"/>
          </p:cNvSpPr>
          <p:nvPr>
            <p:ph type="body" idx="1"/>
          </p:nvPr>
        </p:nvSpPr>
        <p:spPr>
          <a:xfrm>
            <a:off x="3137750" y="987674"/>
            <a:ext cx="10353900" cy="37770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fontScale="25000" lnSpcReduction="20000"/>
          </a:bodyPr>
          <a:lstStyle/>
          <a:p>
            <a:pPr marL="0" lvl="0" indent="0" algn="l" rtl="0">
              <a:lnSpc>
                <a:spcPct val="100000"/>
              </a:lnSpc>
              <a:spcBef>
                <a:spcPts val="1000"/>
              </a:spcBef>
              <a:spcAft>
                <a:spcPts val="0"/>
              </a:spcAft>
              <a:buSzPts val="350"/>
              <a:buNone/>
            </a:pPr>
            <a:r>
              <a:rPr lang="en-US" sz="6707" u="sng">
                <a:solidFill>
                  <a:schemeClr val="hlink"/>
                </a:solidFill>
                <a:hlinkClick r:id="rId3"/>
              </a:rPr>
              <a:t>https://jennyshea.github.io/Where-Will-Big-Foot-Appear-Next/</a:t>
            </a:r>
            <a:endParaRPr sz="8357"/>
          </a:p>
          <a:p>
            <a:pPr marL="0" lvl="0" indent="0" algn="l" rtl="0">
              <a:lnSpc>
                <a:spcPct val="100000"/>
              </a:lnSpc>
              <a:spcBef>
                <a:spcPts val="1000"/>
              </a:spcBef>
              <a:spcAft>
                <a:spcPts val="0"/>
              </a:spcAft>
              <a:buSzPct val="70000"/>
              <a:buNone/>
            </a:pPr>
            <a:endParaRPr/>
          </a:p>
        </p:txBody>
      </p:sp>
      <p:pic>
        <p:nvPicPr>
          <p:cNvPr id="264" name="Google Shape;264;gf39c8d383c_0_16"/>
          <p:cNvPicPr preferRelativeResize="0"/>
          <p:nvPr/>
        </p:nvPicPr>
        <p:blipFill rotWithShape="1">
          <a:blip r:embed="rId4">
            <a:alphaModFix/>
          </a:blip>
          <a:srcRect/>
          <a:stretch/>
        </p:blipFill>
        <p:spPr>
          <a:xfrm>
            <a:off x="2126668" y="1693825"/>
            <a:ext cx="7938654" cy="44654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f39c8d383c_0_21"/>
          <p:cNvSpPr txBox="1">
            <a:spLocks noGrp="1"/>
          </p:cNvSpPr>
          <p:nvPr>
            <p:ph type="title"/>
          </p:nvPr>
        </p:nvSpPr>
        <p:spPr>
          <a:xfrm>
            <a:off x="717852" y="292359"/>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000"/>
              <a:buFont typeface="Lustria"/>
              <a:buNone/>
            </a:pPr>
            <a:r>
              <a:rPr lang="en-US"/>
              <a:t>Further development ideas</a:t>
            </a:r>
            <a:endParaRPr/>
          </a:p>
        </p:txBody>
      </p:sp>
      <p:pic>
        <p:nvPicPr>
          <p:cNvPr id="270" name="Google Shape;270;gf39c8d383c_0_21" descr="A picture containing tree, outdoor, grass, forest&#10;&#10;Description automatically generated"/>
          <p:cNvPicPr preferRelativeResize="0"/>
          <p:nvPr/>
        </p:nvPicPr>
        <p:blipFill rotWithShape="1">
          <a:blip r:embed="rId3">
            <a:alphaModFix/>
          </a:blip>
          <a:srcRect/>
          <a:stretch/>
        </p:blipFill>
        <p:spPr>
          <a:xfrm>
            <a:off x="531845" y="1580051"/>
            <a:ext cx="6652727" cy="4264022"/>
          </a:xfrm>
          <a:prstGeom prst="rect">
            <a:avLst/>
          </a:prstGeom>
          <a:noFill/>
          <a:ln>
            <a:noFill/>
          </a:ln>
        </p:spPr>
      </p:pic>
      <p:sp>
        <p:nvSpPr>
          <p:cNvPr id="271" name="Google Shape;271;gf39c8d383c_0_21"/>
          <p:cNvSpPr txBox="1"/>
          <p:nvPr/>
        </p:nvSpPr>
        <p:spPr>
          <a:xfrm>
            <a:off x="7330750" y="2044005"/>
            <a:ext cx="4593771" cy="17235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1D47B"/>
                </a:solidFill>
                <a:latin typeface="Georgia"/>
                <a:ea typeface="Georgia"/>
                <a:cs typeface="Georgia"/>
                <a:sym typeface="Georgia"/>
              </a:rPr>
              <a:t>“Mississippi resident Josh Highcliff captured video of this potential bigfoot while hunting on his property in 2013. Afraid to go back to the woods, he posted the footage to YouTube asking for help to identify the animal or for a prankster to come forward.”</a:t>
            </a:r>
            <a:endParaRPr/>
          </a:p>
          <a:p>
            <a:pPr marL="0" marR="0" lvl="0" indent="0" algn="l" rtl="0">
              <a:lnSpc>
                <a:spcPct val="100000"/>
              </a:lnSpc>
              <a:spcBef>
                <a:spcPts val="0"/>
              </a:spcBef>
              <a:spcAft>
                <a:spcPts val="0"/>
              </a:spcAft>
              <a:buNone/>
            </a:pPr>
            <a:endParaRPr sz="1400" b="0" i="0" u="none" strike="noStrike" cap="none">
              <a:solidFill>
                <a:srgbClr val="F1D47B"/>
              </a:solidFill>
              <a:latin typeface="Georgia"/>
              <a:ea typeface="Georgia"/>
              <a:cs typeface="Georgia"/>
              <a:sym typeface="Georgia"/>
            </a:endParaRPr>
          </a:p>
          <a:p>
            <a:pPr marL="0" marR="0" lvl="0" indent="0" algn="l" rtl="0">
              <a:lnSpc>
                <a:spcPct val="100000"/>
              </a:lnSpc>
              <a:spcBef>
                <a:spcPts val="0"/>
              </a:spcBef>
              <a:spcAft>
                <a:spcPts val="0"/>
              </a:spcAft>
              <a:buNone/>
            </a:pPr>
            <a:r>
              <a:rPr lang="en-US" sz="800" b="0" i="0" u="none" strike="noStrike" cap="none">
                <a:solidFill>
                  <a:srgbClr val="F1D47B"/>
                </a:solidFill>
                <a:latin typeface="Georgia"/>
                <a:ea typeface="Georgia"/>
                <a:cs typeface="Georgia"/>
                <a:sym typeface="Georgia"/>
              </a:rPr>
              <a:t>	Outsideonline.com/gallery/10-most-convincing-bigfoot-sightings</a:t>
            </a:r>
            <a:endParaRPr/>
          </a:p>
          <a:p>
            <a:pPr marL="0" marR="0" lvl="0" indent="0" algn="l" rtl="0">
              <a:lnSpc>
                <a:spcPct val="100000"/>
              </a:lnSpc>
              <a:spcBef>
                <a:spcPts val="0"/>
              </a:spcBef>
              <a:spcAft>
                <a:spcPts val="0"/>
              </a:spcAft>
              <a:buNone/>
            </a:pPr>
            <a:endParaRPr sz="1400" b="0" i="0" u="none" strike="noStrike" cap="none">
              <a:solidFill>
                <a:srgbClr val="222222"/>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f39c8d383c_0_26"/>
          <p:cNvSpPr txBox="1">
            <a:spLocks noGrp="1"/>
          </p:cNvSpPr>
          <p:nvPr>
            <p:ph type="title"/>
          </p:nvPr>
        </p:nvSpPr>
        <p:spPr>
          <a:xfrm>
            <a:off x="1115568" y="594665"/>
            <a:ext cx="10168200" cy="11796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000"/>
              <a:buFont typeface="Lustria"/>
              <a:buNone/>
            </a:pPr>
            <a:r>
              <a:rPr lang="en-US"/>
              <a:t>Sources</a:t>
            </a:r>
            <a:endParaRPr/>
          </a:p>
        </p:txBody>
      </p:sp>
      <p:sp>
        <p:nvSpPr>
          <p:cNvPr id="277" name="Google Shape;277;gf39c8d383c_0_26"/>
          <p:cNvSpPr txBox="1">
            <a:spLocks noGrp="1"/>
          </p:cNvSpPr>
          <p:nvPr>
            <p:ph type="body" idx="1"/>
          </p:nvPr>
        </p:nvSpPr>
        <p:spPr>
          <a:xfrm>
            <a:off x="1148785" y="2468694"/>
            <a:ext cx="10168200" cy="369420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p>
            <a:pPr marL="0" lvl="0" indent="0" algn="l" rtl="0">
              <a:lnSpc>
                <a:spcPct val="100000"/>
              </a:lnSpc>
              <a:spcBef>
                <a:spcPts val="360"/>
              </a:spcBef>
              <a:spcAft>
                <a:spcPts val="0"/>
              </a:spcAft>
              <a:buSzPts val="1260"/>
              <a:buNone/>
            </a:pPr>
            <a:r>
              <a:rPr lang="en-US" sz="1800" u="sng">
                <a:solidFill>
                  <a:schemeClr val="hlink"/>
                </a:solidFill>
                <a:latin typeface="Calibri"/>
                <a:ea typeface="Calibri"/>
                <a:cs typeface="Calibri"/>
                <a:sym typeface="Calibri"/>
                <a:hlinkClick r:id="rId3"/>
              </a:rPr>
              <a:t>https://www.britannica.com/topic/Sasquatch</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4"/>
              </a:rPr>
              <a:t>https://www.livescience.com/24598-bigfoot.html</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5"/>
              </a:rPr>
              <a:t>http://www.uscampgrounds.info/</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6"/>
              </a:rPr>
              <a:t>https://www.vivintsource.com/smart-home-academy/2019-missing-persons-by-state/</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7"/>
              </a:rPr>
              <a:t>https://www.census.gov/data/tables/time-series/dec/popchange-data-text.html</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8"/>
              </a:rPr>
              <a:t>https://pdas.samhsa.gov/#/survey/NSDUH-2020-DS0001</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r>
              <a:rPr lang="en-US" sz="1800" u="sng">
                <a:solidFill>
                  <a:schemeClr val="hlink"/>
                </a:solidFill>
                <a:latin typeface="Calibri"/>
                <a:ea typeface="Calibri"/>
                <a:cs typeface="Calibri"/>
                <a:sym typeface="Calibri"/>
                <a:hlinkClick r:id="rId9"/>
              </a:rPr>
              <a:t>https://www.outsideonline.com/gallery/10-most-convincing-bigfoot-sightings/</a:t>
            </a: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endParaRPr sz="1800">
              <a:latin typeface="Calibri"/>
              <a:ea typeface="Calibri"/>
              <a:cs typeface="Calibri"/>
              <a:sym typeface="Calibri"/>
            </a:endParaRPr>
          </a:p>
          <a:p>
            <a:pPr marL="0" lvl="0" indent="0" algn="l" rtl="0">
              <a:lnSpc>
                <a:spcPct val="100000"/>
              </a:lnSpc>
              <a:spcBef>
                <a:spcPts val="960"/>
              </a:spcBef>
              <a:spcAft>
                <a:spcPts val="0"/>
              </a:spcAft>
              <a:buSzPts val="1260"/>
              <a:buNone/>
            </a:pPr>
            <a:endParaRPr sz="1800">
              <a:latin typeface="Calibri"/>
              <a:ea typeface="Calibri"/>
              <a:cs typeface="Calibri"/>
              <a:sym typeface="Calibri"/>
            </a:endParaRPr>
          </a:p>
          <a:p>
            <a:pPr marL="0" lvl="0" indent="0" algn="l" rtl="0">
              <a:lnSpc>
                <a:spcPct val="100000"/>
              </a:lnSpc>
              <a:spcBef>
                <a:spcPts val="1000"/>
              </a:spcBef>
              <a:spcAft>
                <a:spcPts val="600"/>
              </a:spcAft>
              <a:buSzPts val="1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1800"/>
              <a:buNone/>
            </a:pPr>
            <a:r>
              <a:rPr lang="en-US"/>
              <a:t>Questions? </a:t>
            </a:r>
            <a:endParaRPr/>
          </a:p>
        </p:txBody>
      </p:sp>
      <p:pic>
        <p:nvPicPr>
          <p:cNvPr id="283" name="Google Shape;283;p5" descr="A stuffed animal in the snow&#10;&#10;Description automatically generated with medium confidence"/>
          <p:cNvPicPr preferRelativeResize="0"/>
          <p:nvPr/>
        </p:nvPicPr>
        <p:blipFill rotWithShape="1">
          <a:blip r:embed="rId3">
            <a:alphaModFix/>
          </a:blip>
          <a:srcRect/>
          <a:stretch/>
        </p:blipFill>
        <p:spPr>
          <a:xfrm>
            <a:off x="3536301" y="1732449"/>
            <a:ext cx="4021494" cy="42234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5279472" y="609600"/>
            <a:ext cx="5844759"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en-US"/>
              <a:t>Bigfoot Basics</a:t>
            </a:r>
            <a:endParaRPr/>
          </a:p>
        </p:txBody>
      </p:sp>
      <p:pic>
        <p:nvPicPr>
          <p:cNvPr id="154" name="Google Shape;154;p19" descr="A picture containing text&#10;&#10;Description automatically generated"/>
          <p:cNvPicPr preferRelativeResize="0"/>
          <p:nvPr/>
        </p:nvPicPr>
        <p:blipFill rotWithShape="1">
          <a:blip r:embed="rId4">
            <a:alphaModFix/>
          </a:blip>
          <a:srcRect r="388" b="-3"/>
          <a:stretch/>
        </p:blipFill>
        <p:spPr>
          <a:xfrm>
            <a:off x="632815" y="643465"/>
            <a:ext cx="4003193" cy="5103372"/>
          </a:xfrm>
          <a:prstGeom prst="rect">
            <a:avLst/>
          </a:prstGeom>
          <a:noFill/>
          <a:ln>
            <a:noFill/>
          </a:ln>
        </p:spPr>
      </p:pic>
      <p:sp>
        <p:nvSpPr>
          <p:cNvPr id="155" name="Google Shape;155;p19"/>
          <p:cNvSpPr txBox="1"/>
          <p:nvPr/>
        </p:nvSpPr>
        <p:spPr>
          <a:xfrm>
            <a:off x="5279472" y="1828801"/>
            <a:ext cx="5844760" cy="386604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2"/>
                </a:solidFill>
                <a:latin typeface="Lustria"/>
                <a:ea typeface="Lustria"/>
                <a:cs typeface="Lustria"/>
                <a:sym typeface="Lustria"/>
              </a:rPr>
              <a:t>Native to North America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chemeClr val="lt2"/>
              </a:solidFill>
              <a:latin typeface="Lustria"/>
              <a:ea typeface="Lustria"/>
              <a:cs typeface="Lustria"/>
              <a:sym typeface="Lustria"/>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chemeClr val="lt2"/>
                </a:solidFill>
                <a:latin typeface="Lustria"/>
                <a:ea typeface="Lustria"/>
                <a:cs typeface="Lustria"/>
                <a:sym typeface="Lustria"/>
              </a:rPr>
              <a:t>6-15 feet (2 to 4.5 meters) tall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chemeClr val="lt2"/>
              </a:solidFill>
              <a:latin typeface="Lustria"/>
              <a:ea typeface="Lustria"/>
              <a:cs typeface="Lustria"/>
              <a:sym typeface="Lustria"/>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chemeClr val="lt2"/>
                </a:solidFill>
                <a:latin typeface="Lustria"/>
                <a:ea typeface="Lustria"/>
                <a:cs typeface="Lustria"/>
                <a:sym typeface="Lustria"/>
              </a:rPr>
              <a:t>Walks on two feet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chemeClr val="lt2"/>
              </a:solidFill>
              <a:latin typeface="Lustria"/>
              <a:ea typeface="Lustria"/>
              <a:cs typeface="Lustria"/>
              <a:sym typeface="Lustria"/>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chemeClr val="lt2"/>
                </a:solidFill>
                <a:latin typeface="Lustria"/>
                <a:ea typeface="Lustria"/>
                <a:cs typeface="Lustria"/>
                <a:sym typeface="Lustria"/>
              </a:rPr>
              <a:t>Very hairy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2000"/>
              <a:buFont typeface="Arial"/>
              <a:buNone/>
            </a:pPr>
            <a:endParaRPr sz="2000" b="0" i="0" u="none" strike="noStrike" cap="none">
              <a:solidFill>
                <a:schemeClr val="lt2"/>
              </a:solidFill>
              <a:latin typeface="Lustria"/>
              <a:ea typeface="Lustria"/>
              <a:cs typeface="Lustria"/>
              <a:sym typeface="Lustria"/>
            </a:endParaRPr>
          </a:p>
          <a:p>
            <a:pPr marL="0" marR="0" lvl="0" indent="0" algn="l" rtl="0">
              <a:lnSpc>
                <a:spcPct val="100000"/>
              </a:lnSpc>
              <a:spcBef>
                <a:spcPts val="1000"/>
              </a:spcBef>
              <a:spcAft>
                <a:spcPts val="0"/>
              </a:spcAft>
              <a:buClr>
                <a:srgbClr val="000000"/>
              </a:buClr>
              <a:buSzPts val="2000"/>
              <a:buFont typeface="Arial"/>
              <a:buNone/>
            </a:pPr>
            <a:r>
              <a:rPr lang="en-US" sz="2000" b="0" i="0" u="none" strike="noStrike" cap="none">
                <a:solidFill>
                  <a:schemeClr val="lt2"/>
                </a:solidFill>
                <a:latin typeface="Lustria"/>
                <a:ea typeface="Lustria"/>
                <a:cs typeface="Lustria"/>
                <a:sym typeface="Lustria"/>
              </a:rPr>
              <a:t>Footprints  measure 24inches (60 cm) in length, 8 inches (20cm) wide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7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9"/>
        <p:cNvGrpSpPr/>
        <p:nvPr/>
      </p:nvGrpSpPr>
      <p:grpSpPr>
        <a:xfrm>
          <a:off x="0" y="0"/>
          <a:ext cx="0" cy="0"/>
          <a:chOff x="0" y="0"/>
          <a:chExt cx="0" cy="0"/>
        </a:xfrm>
      </p:grpSpPr>
      <p:sp>
        <p:nvSpPr>
          <p:cNvPr id="160" name="Google Shape;160;p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ustria"/>
              <a:buNone/>
            </a:pPr>
            <a:endParaRPr sz="1800" b="0" i="0" u="none" strike="noStrike" cap="none">
              <a:solidFill>
                <a:schemeClr val="lt1"/>
              </a:solidFill>
              <a:latin typeface="Arial"/>
              <a:ea typeface="Arial"/>
              <a:cs typeface="Arial"/>
              <a:sym typeface="Arial"/>
            </a:endParaRPr>
          </a:p>
        </p:txBody>
      </p:sp>
      <p:pic>
        <p:nvPicPr>
          <p:cNvPr id="161" name="Google Shape;161;p2" descr="Patterson/Gimlin Bigfoot Film , Oct 1967&#10;"/>
          <p:cNvPicPr preferRelativeResize="0"/>
          <p:nvPr/>
        </p:nvPicPr>
        <p:blipFill rotWithShape="1">
          <a:blip r:embed="rId3">
            <a:alphaModFix/>
          </a:blip>
          <a:srcRect l="11428" r="17462"/>
          <a:stretch/>
        </p:blipFill>
        <p:spPr>
          <a:xfrm>
            <a:off x="3522468" y="10"/>
            <a:ext cx="8669532" cy="6857990"/>
          </a:xfrm>
          <a:prstGeom prst="rect">
            <a:avLst/>
          </a:prstGeom>
          <a:noFill/>
          <a:ln>
            <a:noFill/>
          </a:ln>
        </p:spPr>
      </p:pic>
      <p:sp>
        <p:nvSpPr>
          <p:cNvPr id="162" name="Google Shape;162;p2"/>
          <p:cNvSpPr/>
          <p:nvPr/>
        </p:nvSpPr>
        <p:spPr>
          <a:xfrm>
            <a:off x="2" y="0"/>
            <a:ext cx="9756601" cy="6858000"/>
          </a:xfrm>
          <a:prstGeom prst="rect">
            <a:avLst/>
          </a:prstGeom>
          <a:gradFill>
            <a:gsLst>
              <a:gs pos="0">
                <a:srgbClr val="000000">
                  <a:alpha val="0"/>
                </a:srgbClr>
              </a:gs>
              <a:gs pos="19000">
                <a:srgbClr val="000000">
                  <a:alpha val="36470"/>
                </a:srgbClr>
              </a:gs>
              <a:gs pos="35000">
                <a:srgbClr val="000000">
                  <a:alpha val="76470"/>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Lustria"/>
              <a:buNone/>
            </a:pPr>
            <a:endParaRPr sz="1800" b="0" i="0" u="none" strike="noStrike" cap="none">
              <a:solidFill>
                <a:schemeClr val="lt1"/>
              </a:solidFill>
              <a:latin typeface="Arial"/>
              <a:ea typeface="Arial"/>
              <a:cs typeface="Arial"/>
              <a:sym typeface="Arial"/>
            </a:endParaRPr>
          </a:p>
        </p:txBody>
      </p:sp>
      <p:sp>
        <p:nvSpPr>
          <p:cNvPr id="163" name="Google Shape;163;p2"/>
          <p:cNvSpPr txBox="1">
            <a:spLocks noGrp="1"/>
          </p:cNvSpPr>
          <p:nvPr>
            <p:ph type="title"/>
          </p:nvPr>
        </p:nvSpPr>
        <p:spPr>
          <a:xfrm>
            <a:off x="371094" y="1161288"/>
            <a:ext cx="3438144" cy="112471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Arial"/>
              <a:buNone/>
            </a:pPr>
            <a:r>
              <a:rPr lang="en-US" sz="2800"/>
              <a:t>Questions</a:t>
            </a:r>
            <a:endParaRPr/>
          </a:p>
        </p:txBody>
      </p:sp>
      <p:sp>
        <p:nvSpPr>
          <p:cNvPr id="164" name="Google Shape;164;p2"/>
          <p:cNvSpPr txBox="1">
            <a:spLocks noGrp="1"/>
          </p:cNvSpPr>
          <p:nvPr>
            <p:ph type="body" idx="1"/>
          </p:nvPr>
        </p:nvSpPr>
        <p:spPr>
          <a:xfrm>
            <a:off x="371094" y="2718054"/>
            <a:ext cx="3438906" cy="320725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p>
            <a:pPr marL="228600" lvl="0" indent="-260349" algn="l" rtl="0">
              <a:lnSpc>
                <a:spcPct val="110000"/>
              </a:lnSpc>
              <a:spcBef>
                <a:spcPts val="0"/>
              </a:spcBef>
              <a:spcAft>
                <a:spcPts val="0"/>
              </a:spcAft>
              <a:buClr>
                <a:schemeClr val="lt1"/>
              </a:buClr>
              <a:buSzPts val="2200"/>
              <a:buChar char="•"/>
            </a:pPr>
            <a:r>
              <a:rPr lang="en-US" sz="2200">
                <a:solidFill>
                  <a:schemeClr val="lt1"/>
                </a:solidFill>
              </a:rPr>
              <a:t>Why are Bigfoot Sighters in the woods? </a:t>
            </a:r>
            <a:endParaRPr sz="2200">
              <a:solidFill>
                <a:schemeClr val="lt1"/>
              </a:solidFill>
            </a:endParaRPr>
          </a:p>
          <a:p>
            <a:pPr marL="228600" lvl="0" indent="-120650" algn="l" rtl="0">
              <a:lnSpc>
                <a:spcPct val="110000"/>
              </a:lnSpc>
              <a:spcBef>
                <a:spcPts val="0"/>
              </a:spcBef>
              <a:spcAft>
                <a:spcPts val="0"/>
              </a:spcAft>
              <a:buClr>
                <a:schemeClr val="lt1"/>
              </a:buClr>
              <a:buSzPts val="1700"/>
              <a:buNone/>
            </a:pPr>
            <a:endParaRPr sz="2200">
              <a:solidFill>
                <a:schemeClr val="lt1"/>
              </a:solidFill>
            </a:endParaRPr>
          </a:p>
          <a:p>
            <a:pPr marL="228600" lvl="0" indent="-260349" algn="l" rtl="0">
              <a:lnSpc>
                <a:spcPct val="110000"/>
              </a:lnSpc>
              <a:spcBef>
                <a:spcPts val="0"/>
              </a:spcBef>
              <a:spcAft>
                <a:spcPts val="0"/>
              </a:spcAft>
              <a:buClr>
                <a:schemeClr val="lt1"/>
              </a:buClr>
              <a:buSzPts val="2200"/>
              <a:buChar char="•"/>
            </a:pPr>
            <a:r>
              <a:rPr lang="en-US" sz="2200">
                <a:solidFill>
                  <a:schemeClr val="lt1"/>
                </a:solidFill>
              </a:rPr>
              <a:t>Are they ok? </a:t>
            </a:r>
            <a:endParaRPr sz="2200">
              <a:solidFill>
                <a:schemeClr val="lt1"/>
              </a:solidFill>
            </a:endParaRPr>
          </a:p>
          <a:p>
            <a:pPr marL="342900" lvl="0" indent="0" algn="l" rtl="0">
              <a:lnSpc>
                <a:spcPct val="110000"/>
              </a:lnSpc>
              <a:spcBef>
                <a:spcPts val="0"/>
              </a:spcBef>
              <a:spcAft>
                <a:spcPts val="0"/>
              </a:spcAft>
              <a:buSzPts val="2016"/>
              <a:buNone/>
            </a:pPr>
            <a:endParaRPr sz="2200">
              <a:solidFill>
                <a:schemeClr val="lt1"/>
              </a:solidFill>
            </a:endParaRPr>
          </a:p>
          <a:p>
            <a:pPr marL="457200" lvl="0" indent="0" algn="l" rtl="0">
              <a:lnSpc>
                <a:spcPct val="110000"/>
              </a:lnSpc>
              <a:spcBef>
                <a:spcPts val="0"/>
              </a:spcBef>
              <a:spcAft>
                <a:spcPts val="0"/>
              </a:spcAft>
              <a:buNone/>
            </a:pPr>
            <a:endParaRPr sz="1700"/>
          </a:p>
        </p:txBody>
      </p:sp>
      <p:sp>
        <p:nvSpPr>
          <p:cNvPr id="165" name="Google Shape;165;p2"/>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
          <p:cNvSpPr txBox="1">
            <a:spLocks noGrp="1"/>
          </p:cNvSpPr>
          <p:nvPr>
            <p:ph type="title"/>
          </p:nvPr>
        </p:nvSpPr>
        <p:spPr>
          <a:xfrm>
            <a:off x="919119" y="323963"/>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Sources</a:t>
            </a:r>
            <a:endParaRPr/>
          </a:p>
        </p:txBody>
      </p:sp>
      <p:pic>
        <p:nvPicPr>
          <p:cNvPr id="171" name="Google Shape;171;p3"/>
          <p:cNvPicPr preferRelativeResize="0"/>
          <p:nvPr/>
        </p:nvPicPr>
        <p:blipFill rotWithShape="1">
          <a:blip r:embed="rId3">
            <a:alphaModFix/>
          </a:blip>
          <a:srcRect/>
          <a:stretch/>
        </p:blipFill>
        <p:spPr>
          <a:xfrm>
            <a:off x="352273" y="2774170"/>
            <a:ext cx="2334944" cy="449737"/>
          </a:xfrm>
          <a:prstGeom prst="rect">
            <a:avLst/>
          </a:prstGeom>
          <a:noFill/>
          <a:ln>
            <a:noFill/>
          </a:ln>
        </p:spPr>
      </p:pic>
      <p:pic>
        <p:nvPicPr>
          <p:cNvPr id="172" name="Google Shape;172;p3"/>
          <p:cNvPicPr preferRelativeResize="0"/>
          <p:nvPr/>
        </p:nvPicPr>
        <p:blipFill rotWithShape="1">
          <a:blip r:embed="rId4">
            <a:alphaModFix/>
          </a:blip>
          <a:srcRect/>
          <a:stretch/>
        </p:blipFill>
        <p:spPr>
          <a:xfrm>
            <a:off x="560603" y="3447187"/>
            <a:ext cx="1918283" cy="913141"/>
          </a:xfrm>
          <a:prstGeom prst="rect">
            <a:avLst/>
          </a:prstGeom>
          <a:noFill/>
          <a:ln>
            <a:noFill/>
          </a:ln>
        </p:spPr>
      </p:pic>
      <p:pic>
        <p:nvPicPr>
          <p:cNvPr id="173" name="Google Shape;173;p3" descr="Logo&#10;&#10;Description automatically generated"/>
          <p:cNvPicPr preferRelativeResize="0"/>
          <p:nvPr/>
        </p:nvPicPr>
        <p:blipFill rotWithShape="1">
          <a:blip r:embed="rId5">
            <a:alphaModFix/>
          </a:blip>
          <a:srcRect/>
          <a:stretch/>
        </p:blipFill>
        <p:spPr>
          <a:xfrm>
            <a:off x="482437" y="5833252"/>
            <a:ext cx="2286000" cy="609600"/>
          </a:xfrm>
          <a:prstGeom prst="rect">
            <a:avLst/>
          </a:prstGeom>
          <a:noFill/>
          <a:ln>
            <a:noFill/>
          </a:ln>
        </p:spPr>
      </p:pic>
      <p:sp>
        <p:nvSpPr>
          <p:cNvPr id="174" name="Google Shape;174;p3"/>
          <p:cNvSpPr txBox="1"/>
          <p:nvPr/>
        </p:nvSpPr>
        <p:spPr>
          <a:xfrm>
            <a:off x="3156078" y="1664959"/>
            <a:ext cx="7791000" cy="738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3E9C5"/>
                </a:solidFill>
                <a:latin typeface="Arial"/>
                <a:ea typeface="Arial"/>
                <a:cs typeface="Arial"/>
                <a:sym typeface="Arial"/>
              </a:rPr>
              <a:t>Big</a:t>
            </a:r>
            <a:r>
              <a:rPr lang="en-US">
                <a:solidFill>
                  <a:srgbClr val="F3E9C5"/>
                </a:solidFill>
              </a:rPr>
              <a:t>f</a:t>
            </a:r>
            <a:r>
              <a:rPr lang="en-US" sz="1400" b="0" i="0" u="none" strike="noStrike" cap="none">
                <a:solidFill>
                  <a:srgbClr val="F3E9C5"/>
                </a:solidFill>
                <a:latin typeface="Arial"/>
                <a:ea typeface="Arial"/>
                <a:cs typeface="Arial"/>
                <a:sym typeface="Arial"/>
              </a:rPr>
              <a:t>oot Sighting csv with observation, location, county, state, season, title, latitude, longitude, date, number, class code, temperature, dew point, humidity, cloud cover, moon phase, precipitation intensity, precipitation type, pressure, uv_index, visibility, wind bearing,  wind speed  </a:t>
            </a:r>
            <a:endParaRPr sz="1400" b="0" i="0" u="none" strike="noStrike" cap="none">
              <a:solidFill>
                <a:srgbClr val="000000"/>
              </a:solidFill>
              <a:latin typeface="Arial"/>
              <a:ea typeface="Arial"/>
              <a:cs typeface="Arial"/>
              <a:sym typeface="Arial"/>
            </a:endParaRPr>
          </a:p>
        </p:txBody>
      </p:sp>
      <p:sp>
        <p:nvSpPr>
          <p:cNvPr id="175" name="Google Shape;175;p3"/>
          <p:cNvSpPr txBox="1"/>
          <p:nvPr/>
        </p:nvSpPr>
        <p:spPr>
          <a:xfrm>
            <a:off x="3148302" y="2774170"/>
            <a:ext cx="77988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3E9C5"/>
                </a:solidFill>
                <a:latin typeface="Arial"/>
                <a:ea typeface="Arial"/>
                <a:cs typeface="Arial"/>
                <a:sym typeface="Arial"/>
              </a:rPr>
              <a:t>5 US Regional  csvs with latitude, longitude, name, description, phone, rv information, facilities, reservations, pets, fees, directions from nearest city</a:t>
            </a:r>
            <a:endParaRPr sz="1400" b="0" i="0" u="none" strike="noStrike" cap="none">
              <a:solidFill>
                <a:srgbClr val="000000"/>
              </a:solidFill>
              <a:latin typeface="Arial"/>
              <a:ea typeface="Arial"/>
              <a:cs typeface="Arial"/>
              <a:sym typeface="Arial"/>
            </a:endParaRPr>
          </a:p>
        </p:txBody>
      </p:sp>
      <p:sp>
        <p:nvSpPr>
          <p:cNvPr id="176" name="Google Shape;176;p3"/>
          <p:cNvSpPr txBox="1"/>
          <p:nvPr/>
        </p:nvSpPr>
        <p:spPr>
          <a:xfrm>
            <a:off x="3156078" y="5794715"/>
            <a:ext cx="7791061"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3E9C5"/>
                </a:solidFill>
                <a:latin typeface="Arial"/>
                <a:ea typeface="Arial"/>
                <a:cs typeface="Arial"/>
                <a:sym typeface="Arial"/>
              </a:rPr>
              <a:t>Tabs from the National Survey on Drug Use and Health Excel file for alcohol use, illicit drug use, and substance abuse disorder. Each tab shows state and affected % of the state population by age group with an estimated percentage, and an upper and lower confidence level  </a:t>
            </a:r>
            <a:endParaRPr sz="1400" b="0" i="0" u="none" strike="noStrike" cap="none">
              <a:solidFill>
                <a:srgbClr val="000000"/>
              </a:solidFill>
              <a:latin typeface="Arial"/>
              <a:ea typeface="Arial"/>
              <a:cs typeface="Arial"/>
              <a:sym typeface="Arial"/>
            </a:endParaRPr>
          </a:p>
        </p:txBody>
      </p:sp>
      <p:pic>
        <p:nvPicPr>
          <p:cNvPr id="177" name="Google Shape;177;p3" descr="Home"/>
          <p:cNvPicPr preferRelativeResize="0"/>
          <p:nvPr/>
        </p:nvPicPr>
        <p:blipFill rotWithShape="1">
          <a:blip r:embed="rId6">
            <a:alphaModFix/>
          </a:blip>
          <a:srcRect/>
          <a:stretch/>
        </p:blipFill>
        <p:spPr>
          <a:xfrm>
            <a:off x="496431" y="4561455"/>
            <a:ext cx="2381250" cy="952500"/>
          </a:xfrm>
          <a:prstGeom prst="rect">
            <a:avLst/>
          </a:prstGeom>
          <a:noFill/>
          <a:ln>
            <a:noFill/>
          </a:ln>
        </p:spPr>
      </p:pic>
      <p:sp>
        <p:nvSpPr>
          <p:cNvPr id="178" name="Google Shape;178;p3"/>
          <p:cNvSpPr txBox="1"/>
          <p:nvPr/>
        </p:nvSpPr>
        <p:spPr>
          <a:xfrm>
            <a:off x="3148301" y="3668943"/>
            <a:ext cx="779883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3E9C5"/>
                </a:solidFill>
                <a:latin typeface="Arial"/>
                <a:ea typeface="Arial"/>
                <a:cs typeface="Arial"/>
                <a:sym typeface="Arial"/>
              </a:rPr>
              <a:t>Historical Population Change Data (1910-2020) csv with state, resident population and percent change by decade for the years 1910 through 2020</a:t>
            </a:r>
            <a:endParaRPr sz="1400" b="0" i="0" u="none" strike="noStrike" cap="none">
              <a:solidFill>
                <a:srgbClr val="000000"/>
              </a:solidFill>
              <a:latin typeface="Arial"/>
              <a:ea typeface="Arial"/>
              <a:cs typeface="Arial"/>
              <a:sym typeface="Arial"/>
            </a:endParaRPr>
          </a:p>
        </p:txBody>
      </p:sp>
      <p:sp>
        <p:nvSpPr>
          <p:cNvPr id="179" name="Google Shape;179;p3"/>
          <p:cNvSpPr txBox="1"/>
          <p:nvPr/>
        </p:nvSpPr>
        <p:spPr>
          <a:xfrm>
            <a:off x="3156078" y="4777147"/>
            <a:ext cx="7938020"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3E9C5"/>
                </a:solidFill>
                <a:latin typeface="Arial"/>
                <a:ea typeface="Arial"/>
                <a:cs typeface="Arial"/>
                <a:sym typeface="Arial"/>
              </a:rPr>
              <a:t>Table showing state, number of missing persons, missing persons per 100k residents on vivintsource.com compiled with info from US Census data and statistics from the National Missing &amp; Unidentified Persons system converted to csv</a:t>
            </a:r>
            <a:endParaRPr sz="1400" b="0" i="0" u="none" strike="noStrike" cap="none">
              <a:solidFill>
                <a:srgbClr val="000000"/>
              </a:solidFill>
              <a:latin typeface="Arial"/>
              <a:ea typeface="Arial"/>
              <a:cs typeface="Arial"/>
              <a:sym typeface="Arial"/>
            </a:endParaRPr>
          </a:p>
        </p:txBody>
      </p:sp>
      <p:pic>
        <p:nvPicPr>
          <p:cNvPr id="180" name="Google Shape;180;p3" descr="A picture containing text, tree, outdoor, mammal&#10;&#10;Description automatically generated"/>
          <p:cNvPicPr preferRelativeResize="0"/>
          <p:nvPr/>
        </p:nvPicPr>
        <p:blipFill rotWithShape="1">
          <a:blip r:embed="rId7">
            <a:alphaModFix/>
          </a:blip>
          <a:srcRect/>
          <a:stretch/>
        </p:blipFill>
        <p:spPr>
          <a:xfrm>
            <a:off x="352273" y="1505987"/>
            <a:ext cx="2614862" cy="8976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pic>
        <p:nvPicPr>
          <p:cNvPr id="185" name="Google Shape;185;p20" descr="A black bear in a forest&#10;&#10;Description automatically generated with low confidence"/>
          <p:cNvPicPr preferRelativeResize="0">
            <a:picLocks noGrp="1"/>
          </p:cNvPicPr>
          <p:nvPr>
            <p:ph type="body" idx="1"/>
          </p:nvPr>
        </p:nvPicPr>
        <p:blipFill rotWithShape="1">
          <a:blip r:embed="rId4">
            <a:alphaModFix amt="25000"/>
          </a:blip>
          <a:srcRect/>
          <a:stretch/>
        </p:blipFill>
        <p:spPr>
          <a:xfrm>
            <a:off x="20" y="10"/>
            <a:ext cx="12191980" cy="6857990"/>
          </a:xfrm>
          <a:prstGeom prst="rect">
            <a:avLst/>
          </a:prstGeom>
          <a:noFill/>
          <a:ln>
            <a:noFill/>
          </a:ln>
          <a:effectLst>
            <a:outerShdw blurRad="25400">
              <a:srgbClr val="000000">
                <a:alpha val="45098"/>
              </a:srgbClr>
            </a:outerShdw>
          </a:effectLst>
        </p:spPr>
      </p:pic>
      <p:sp>
        <p:nvSpPr>
          <p:cNvPr id="186" name="Google Shape;186;p20"/>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en-US"/>
              <a:t>Ideal Sighting Conditions</a:t>
            </a:r>
            <a:endParaRPr/>
          </a:p>
        </p:txBody>
      </p:sp>
      <p:grpSp>
        <p:nvGrpSpPr>
          <p:cNvPr id="187" name="Google Shape;187;p20"/>
          <p:cNvGrpSpPr/>
          <p:nvPr/>
        </p:nvGrpSpPr>
        <p:grpSpPr>
          <a:xfrm>
            <a:off x="948160" y="2525248"/>
            <a:ext cx="10285031" cy="2473151"/>
            <a:chOff x="34365" y="792799"/>
            <a:chExt cx="10285031" cy="2473151"/>
          </a:xfrm>
        </p:grpSpPr>
        <p:sp>
          <p:nvSpPr>
            <p:cNvPr id="188" name="Google Shape;188;p20"/>
            <p:cNvSpPr/>
            <p:nvPr/>
          </p:nvSpPr>
          <p:spPr>
            <a:xfrm>
              <a:off x="34365" y="79279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0"/>
            <p:cNvSpPr/>
            <p:nvPr/>
          </p:nvSpPr>
          <p:spPr>
            <a:xfrm>
              <a:off x="221597" y="980032"/>
              <a:ext cx="517117" cy="517117"/>
            </a:xfrm>
            <a:prstGeom prst="rect">
              <a:avLst/>
            </a:prstGeom>
            <a:blipFill rotWithShape="1">
              <a:blip r:embed="rId5">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0"/>
            <p:cNvSpPr/>
            <p:nvPr/>
          </p:nvSpPr>
          <p:spPr>
            <a:xfrm>
              <a:off x="1117000" y="79279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0"/>
            <p:cNvSpPr txBox="1"/>
            <p:nvPr/>
          </p:nvSpPr>
          <p:spPr>
            <a:xfrm>
              <a:off x="1117000" y="79279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Season: </a:t>
              </a:r>
              <a:r>
                <a:rPr lang="en-US" sz="1900" b="0" i="0" u="none" strike="noStrike" cap="none">
                  <a:solidFill>
                    <a:schemeClr val="lt1"/>
                  </a:solidFill>
                  <a:latin typeface="Lustria"/>
                  <a:ea typeface="Lustria"/>
                  <a:cs typeface="Lustria"/>
                  <a:sym typeface="Lustria"/>
                </a:rPr>
                <a:t>Summer or Fall</a:t>
              </a:r>
              <a:endParaRPr sz="1400" b="0" i="0" u="none" strike="noStrike" cap="none">
                <a:solidFill>
                  <a:srgbClr val="000000"/>
                </a:solidFill>
                <a:latin typeface="Arial"/>
                <a:ea typeface="Arial"/>
                <a:cs typeface="Arial"/>
                <a:sym typeface="Arial"/>
              </a:endParaRPr>
            </a:p>
          </p:txBody>
        </p:sp>
        <p:sp>
          <p:nvSpPr>
            <p:cNvPr id="192" name="Google Shape;192;p20"/>
            <p:cNvSpPr/>
            <p:nvPr/>
          </p:nvSpPr>
          <p:spPr>
            <a:xfrm>
              <a:off x="3584770" y="79279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0"/>
            <p:cNvSpPr/>
            <p:nvPr/>
          </p:nvSpPr>
          <p:spPr>
            <a:xfrm>
              <a:off x="3772003" y="980032"/>
              <a:ext cx="517117" cy="517117"/>
            </a:xfrm>
            <a:prstGeom prst="rect">
              <a:avLst/>
            </a:prstGeom>
            <a:blipFill rotWithShape="1">
              <a:blip r:embed="rId6">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0"/>
            <p:cNvSpPr/>
            <p:nvPr/>
          </p:nvSpPr>
          <p:spPr>
            <a:xfrm>
              <a:off x="4667405" y="79279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0"/>
            <p:cNvSpPr txBox="1"/>
            <p:nvPr/>
          </p:nvSpPr>
          <p:spPr>
            <a:xfrm>
              <a:off x="4667405" y="79279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Temperature: </a:t>
              </a:r>
              <a:r>
                <a:rPr lang="en-US" sz="1900" b="0" i="0" u="none" strike="noStrike" cap="none">
                  <a:solidFill>
                    <a:schemeClr val="lt1"/>
                  </a:solidFill>
                  <a:latin typeface="Lustria"/>
                  <a:ea typeface="Lustria"/>
                  <a:cs typeface="Lustria"/>
                  <a:sym typeface="Lustria"/>
                </a:rPr>
                <a:t>57 degrees</a:t>
              </a:r>
              <a:endParaRPr sz="1400" b="0" i="0" u="none" strike="noStrike" cap="none">
                <a:solidFill>
                  <a:srgbClr val="000000"/>
                </a:solidFill>
                <a:latin typeface="Arial"/>
                <a:ea typeface="Arial"/>
                <a:cs typeface="Arial"/>
                <a:sym typeface="Arial"/>
              </a:endParaRPr>
            </a:p>
          </p:txBody>
        </p:sp>
        <p:sp>
          <p:nvSpPr>
            <p:cNvPr id="196" name="Google Shape;196;p20"/>
            <p:cNvSpPr/>
            <p:nvPr/>
          </p:nvSpPr>
          <p:spPr>
            <a:xfrm>
              <a:off x="7135176" y="79279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0"/>
            <p:cNvSpPr/>
            <p:nvPr/>
          </p:nvSpPr>
          <p:spPr>
            <a:xfrm>
              <a:off x="7322408" y="980032"/>
              <a:ext cx="517117" cy="517117"/>
            </a:xfrm>
            <a:prstGeom prst="rect">
              <a:avLst/>
            </a:prstGeom>
            <a:blipFill rotWithShape="1">
              <a:blip r:embed="rId7">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0"/>
            <p:cNvSpPr/>
            <p:nvPr/>
          </p:nvSpPr>
          <p:spPr>
            <a:xfrm>
              <a:off x="8217811" y="79279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0"/>
            <p:cNvSpPr txBox="1"/>
            <p:nvPr/>
          </p:nvSpPr>
          <p:spPr>
            <a:xfrm>
              <a:off x="8217811" y="79279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Humidity: </a:t>
              </a:r>
              <a:r>
                <a:rPr lang="en-US" sz="1900" b="0" i="0" u="none" strike="noStrike" cap="none">
                  <a:solidFill>
                    <a:schemeClr val="lt1"/>
                  </a:solidFill>
                  <a:latin typeface="Lustria"/>
                  <a:ea typeface="Lustria"/>
                  <a:cs typeface="Lustria"/>
                  <a:sym typeface="Lustria"/>
                </a:rPr>
                <a:t>70%</a:t>
              </a:r>
              <a:endParaRPr sz="1400" b="0" i="0" u="none" strike="noStrike" cap="none">
                <a:solidFill>
                  <a:srgbClr val="000000"/>
                </a:solidFill>
                <a:latin typeface="Arial"/>
                <a:ea typeface="Arial"/>
                <a:cs typeface="Arial"/>
                <a:sym typeface="Arial"/>
              </a:endParaRPr>
            </a:p>
          </p:txBody>
        </p:sp>
        <p:sp>
          <p:nvSpPr>
            <p:cNvPr id="200" name="Google Shape;200;p20"/>
            <p:cNvSpPr/>
            <p:nvPr/>
          </p:nvSpPr>
          <p:spPr>
            <a:xfrm>
              <a:off x="34365" y="237436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0"/>
            <p:cNvSpPr/>
            <p:nvPr/>
          </p:nvSpPr>
          <p:spPr>
            <a:xfrm>
              <a:off x="221597" y="2561601"/>
              <a:ext cx="517117" cy="517117"/>
            </a:xfrm>
            <a:prstGeom prst="rect">
              <a:avLst/>
            </a:prstGeom>
            <a:blipFill rotWithShape="1">
              <a:blip r:embed="rId8">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0"/>
            <p:cNvSpPr/>
            <p:nvPr/>
          </p:nvSpPr>
          <p:spPr>
            <a:xfrm>
              <a:off x="1117000" y="237436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0"/>
            <p:cNvSpPr txBox="1"/>
            <p:nvPr/>
          </p:nvSpPr>
          <p:spPr>
            <a:xfrm>
              <a:off x="1117000" y="237436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Cloud cover: </a:t>
              </a:r>
              <a:r>
                <a:rPr lang="en-US" sz="1900" b="0" i="0" u="none" strike="noStrike" cap="none">
                  <a:solidFill>
                    <a:schemeClr val="lt1"/>
                  </a:solidFill>
                  <a:latin typeface="Lustria"/>
                  <a:ea typeface="Lustria"/>
                  <a:cs typeface="Lustria"/>
                  <a:sym typeface="Lustria"/>
                </a:rPr>
                <a:t>40%</a:t>
              </a:r>
              <a:endParaRPr sz="1400" b="0" i="0" u="none" strike="noStrike" cap="none">
                <a:solidFill>
                  <a:srgbClr val="000000"/>
                </a:solidFill>
                <a:latin typeface="Arial"/>
                <a:ea typeface="Arial"/>
                <a:cs typeface="Arial"/>
                <a:sym typeface="Arial"/>
              </a:endParaRPr>
            </a:p>
          </p:txBody>
        </p:sp>
        <p:sp>
          <p:nvSpPr>
            <p:cNvPr id="204" name="Google Shape;204;p20"/>
            <p:cNvSpPr/>
            <p:nvPr/>
          </p:nvSpPr>
          <p:spPr>
            <a:xfrm>
              <a:off x="3584770" y="237436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0"/>
            <p:cNvSpPr/>
            <p:nvPr/>
          </p:nvSpPr>
          <p:spPr>
            <a:xfrm>
              <a:off x="3772003" y="2561601"/>
              <a:ext cx="517117" cy="517117"/>
            </a:xfrm>
            <a:prstGeom prst="rect">
              <a:avLst/>
            </a:prstGeom>
            <a:blipFill rotWithShape="1">
              <a:blip r:embed="rId9">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0"/>
            <p:cNvSpPr/>
            <p:nvPr/>
          </p:nvSpPr>
          <p:spPr>
            <a:xfrm>
              <a:off x="4667405" y="237436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0"/>
            <p:cNvSpPr txBox="1"/>
            <p:nvPr/>
          </p:nvSpPr>
          <p:spPr>
            <a:xfrm>
              <a:off x="4667405" y="237436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Precipitation intensity: </a:t>
              </a:r>
              <a:r>
                <a:rPr lang="en-US" sz="1900" b="0" i="0" u="none" strike="noStrike" cap="none">
                  <a:solidFill>
                    <a:schemeClr val="lt1"/>
                  </a:solidFill>
                  <a:latin typeface="Lustria"/>
                  <a:ea typeface="Lustria"/>
                  <a:cs typeface="Lustria"/>
                  <a:sym typeface="Lustria"/>
                </a:rPr>
                <a:t>clear to light rain/snow</a:t>
              </a:r>
              <a:endParaRPr sz="1400" b="0" i="0" u="none" strike="noStrike" cap="none">
                <a:solidFill>
                  <a:srgbClr val="000000"/>
                </a:solidFill>
                <a:latin typeface="Arial"/>
                <a:ea typeface="Arial"/>
                <a:cs typeface="Arial"/>
                <a:sym typeface="Arial"/>
              </a:endParaRPr>
            </a:p>
          </p:txBody>
        </p:sp>
        <p:sp>
          <p:nvSpPr>
            <p:cNvPr id="208" name="Google Shape;208;p20"/>
            <p:cNvSpPr/>
            <p:nvPr/>
          </p:nvSpPr>
          <p:spPr>
            <a:xfrm>
              <a:off x="7135176" y="2374369"/>
              <a:ext cx="891581" cy="891581"/>
            </a:xfrm>
            <a:prstGeom prst="ellipse">
              <a:avLst/>
            </a:prstGeom>
            <a:solidFill>
              <a:srgbClr val="F6E6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0"/>
            <p:cNvSpPr/>
            <p:nvPr/>
          </p:nvSpPr>
          <p:spPr>
            <a:xfrm>
              <a:off x="7322408" y="2561601"/>
              <a:ext cx="517117" cy="517117"/>
            </a:xfrm>
            <a:prstGeom prst="rect">
              <a:avLst/>
            </a:prstGeom>
            <a:blipFill rotWithShape="1">
              <a:blip r:embed="rId10">
                <a:alphaModFix/>
              </a:blip>
              <a:stretch>
                <a:fillRect/>
              </a:stretch>
            </a:blip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0"/>
            <p:cNvSpPr/>
            <p:nvPr/>
          </p:nvSpPr>
          <p:spPr>
            <a:xfrm>
              <a:off x="8217811" y="2374369"/>
              <a:ext cx="2101585" cy="891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0"/>
            <p:cNvSpPr txBox="1"/>
            <p:nvPr/>
          </p:nvSpPr>
          <p:spPr>
            <a:xfrm>
              <a:off x="8217811" y="2374369"/>
              <a:ext cx="2101585" cy="89158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lt1"/>
                </a:buClr>
                <a:buSzPts val="1900"/>
                <a:buFont typeface="Lustria"/>
                <a:buNone/>
              </a:pPr>
              <a:r>
                <a:rPr lang="en-US" sz="1900" b="1" i="0" u="none" strike="noStrike" cap="none">
                  <a:solidFill>
                    <a:schemeClr val="lt1"/>
                  </a:solidFill>
                  <a:latin typeface="Lustria"/>
                  <a:ea typeface="Lustria"/>
                  <a:cs typeface="Lustria"/>
                  <a:sym typeface="Lustria"/>
                </a:rPr>
                <a:t>Wind speed: </a:t>
              </a:r>
              <a:r>
                <a:rPr lang="en-US" sz="1900" b="0" i="0" u="none" strike="noStrike" cap="none">
                  <a:solidFill>
                    <a:schemeClr val="lt1"/>
                  </a:solidFill>
                  <a:latin typeface="Lustria"/>
                  <a:ea typeface="Lustria"/>
                  <a:cs typeface="Lustria"/>
                  <a:sym typeface="Lustria"/>
                </a:rPr>
                <a:t>3mph, max of 23mph</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21"/>
          <p:cNvSpPr txBox="1">
            <a:spLocks noGrp="1"/>
          </p:cNvSpPr>
          <p:nvPr>
            <p:ph type="title"/>
          </p:nvPr>
        </p:nvSpPr>
        <p:spPr>
          <a:xfrm>
            <a:off x="913795" y="609600"/>
            <a:ext cx="3078749" cy="970450"/>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2"/>
              </a:buClr>
              <a:buSzPts val="2800"/>
              <a:buFont typeface="Lustria"/>
              <a:buNone/>
            </a:pPr>
            <a:r>
              <a:rPr lang="en-US" sz="2800"/>
              <a:t>Tableau Visualizations</a:t>
            </a:r>
            <a:endParaRPr/>
          </a:p>
        </p:txBody>
      </p:sp>
      <p:sp>
        <p:nvSpPr>
          <p:cNvPr id="217" name="Google Shape;217;p21"/>
          <p:cNvSpPr txBox="1">
            <a:spLocks noGrp="1"/>
          </p:cNvSpPr>
          <p:nvPr>
            <p:ph type="body" idx="1"/>
          </p:nvPr>
        </p:nvSpPr>
        <p:spPr>
          <a:xfrm>
            <a:off x="913795" y="1732449"/>
            <a:ext cx="3078749" cy="40587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p>
            <a:pPr marL="342900" lvl="0" indent="-306000" algn="l" rtl="0">
              <a:lnSpc>
                <a:spcPct val="100000"/>
              </a:lnSpc>
              <a:spcBef>
                <a:spcPts val="0"/>
              </a:spcBef>
              <a:spcAft>
                <a:spcPts val="0"/>
              </a:spcAft>
              <a:buSzPts val="1120"/>
              <a:buChar char="◈"/>
            </a:pPr>
            <a:r>
              <a:rPr lang="en-US" sz="1600" u="sng">
                <a:solidFill>
                  <a:schemeClr val="hlink"/>
                </a:solidFill>
                <a:hlinkClick r:id="rId4"/>
              </a:rPr>
              <a:t>https://public.tableau.com/views/BigfootSightings_16463404441720/Bigfootvs_Campgrounds?:language=en-US&amp;publish=yes&amp;:display_count=n&amp;:origin=viz_share_link</a:t>
            </a:r>
            <a:endParaRPr sz="1600"/>
          </a:p>
          <a:p>
            <a:pPr marL="342900" lvl="0" indent="0" algn="l" rtl="0">
              <a:lnSpc>
                <a:spcPct val="100000"/>
              </a:lnSpc>
              <a:spcBef>
                <a:spcPts val="0"/>
              </a:spcBef>
              <a:spcAft>
                <a:spcPts val="0"/>
              </a:spcAft>
              <a:buSzPts val="1260"/>
              <a:buNone/>
            </a:pPr>
            <a:endParaRPr sz="1600"/>
          </a:p>
        </p:txBody>
      </p:sp>
      <p:pic>
        <p:nvPicPr>
          <p:cNvPr id="218" name="Google Shape;218;p21"/>
          <p:cNvPicPr preferRelativeResize="0"/>
          <p:nvPr/>
        </p:nvPicPr>
        <p:blipFill rotWithShape="1">
          <a:blip r:embed="rId5">
            <a:alphaModFix/>
          </a:blip>
          <a:srcRect t="964" r="2806" b="1446"/>
          <a:stretch/>
        </p:blipFill>
        <p:spPr>
          <a:xfrm>
            <a:off x="4552950" y="1"/>
            <a:ext cx="7639050" cy="6858000"/>
          </a:xfrm>
          <a:prstGeom prst="rect">
            <a:avLst/>
          </a:prstGeom>
          <a:noFill/>
          <a:ln>
            <a:noFill/>
          </a:ln>
        </p:spPr>
      </p:pic>
      <p:pic>
        <p:nvPicPr>
          <p:cNvPr id="219" name="Google Shape;219;p21" descr="A picture containing ground, outdoor&#10;&#10;Description automatically generated"/>
          <p:cNvPicPr preferRelativeResize="0"/>
          <p:nvPr/>
        </p:nvPicPr>
        <p:blipFill rotWithShape="1">
          <a:blip r:embed="rId6">
            <a:alphaModFix/>
          </a:blip>
          <a:srcRect l="25312" r="12862"/>
          <a:stretch/>
        </p:blipFill>
        <p:spPr>
          <a:xfrm>
            <a:off x="4654295" y="10"/>
            <a:ext cx="7537705" cy="685799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3"/>
        <p:cNvGrpSpPr/>
        <p:nvPr/>
      </p:nvGrpSpPr>
      <p:grpSpPr>
        <a:xfrm>
          <a:off x="0" y="0"/>
          <a:ext cx="0" cy="0"/>
          <a:chOff x="0" y="0"/>
          <a:chExt cx="0" cy="0"/>
        </a:xfrm>
      </p:grpSpPr>
      <p:pic>
        <p:nvPicPr>
          <p:cNvPr id="224" name="Google Shape;224;p22" descr="A picture containing tree, outdoor, grass, forest&#10;&#10;Description automatically generated"/>
          <p:cNvPicPr preferRelativeResize="0"/>
          <p:nvPr/>
        </p:nvPicPr>
        <p:blipFill rotWithShape="1">
          <a:blip r:embed="rId4">
            <a:alphaModFix amt="13000"/>
          </a:blip>
          <a:srcRect/>
          <a:stretch/>
        </p:blipFill>
        <p:spPr>
          <a:xfrm>
            <a:off x="56600" y="-56600"/>
            <a:ext cx="12192000" cy="6858000"/>
          </a:xfrm>
          <a:prstGeom prst="rect">
            <a:avLst/>
          </a:prstGeom>
          <a:noFill/>
          <a:ln>
            <a:noFill/>
          </a:ln>
        </p:spPr>
      </p:pic>
      <p:sp>
        <p:nvSpPr>
          <p:cNvPr id="225" name="Google Shape;225;p22"/>
          <p:cNvSpPr txBox="1">
            <a:spLocks noGrp="1"/>
          </p:cNvSpPr>
          <p:nvPr>
            <p:ph type="title"/>
          </p:nvPr>
        </p:nvSpPr>
        <p:spPr>
          <a:xfrm>
            <a:off x="919120" y="219300"/>
            <a:ext cx="10353900" cy="9705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2"/>
              </a:buClr>
              <a:buSzPts val="3100"/>
              <a:buFont typeface="Lustria"/>
              <a:buNone/>
            </a:pPr>
            <a:r>
              <a:rPr lang="en-US" sz="3100"/>
              <a:t>High Bigfoot Sighting States</a:t>
            </a:r>
            <a:br>
              <a:rPr lang="en-US" sz="3100"/>
            </a:br>
            <a:r>
              <a:rPr lang="en-US" sz="3100"/>
              <a:t>(HBFS)</a:t>
            </a:r>
            <a:endParaRPr/>
          </a:p>
        </p:txBody>
      </p:sp>
      <p:pic>
        <p:nvPicPr>
          <p:cNvPr id="226" name="Google Shape;226;p22" descr="A white x-ray of a person's head&#10;&#10;Description automatically generated with low confidence"/>
          <p:cNvPicPr preferRelativeResize="0"/>
          <p:nvPr/>
        </p:nvPicPr>
        <p:blipFill rotWithShape="1">
          <a:blip r:embed="rId5">
            <a:alphaModFix/>
          </a:blip>
          <a:srcRect/>
          <a:stretch/>
        </p:blipFill>
        <p:spPr>
          <a:xfrm>
            <a:off x="5730895" y="2899424"/>
            <a:ext cx="676710" cy="690465"/>
          </a:xfrm>
          <a:prstGeom prst="rect">
            <a:avLst/>
          </a:prstGeom>
          <a:noFill/>
          <a:ln>
            <a:noFill/>
          </a:ln>
        </p:spPr>
      </p:pic>
      <p:pic>
        <p:nvPicPr>
          <p:cNvPr id="227" name="Google Shape;227;p22" descr="A white x-ray of a person's head&#10;&#10;Description automatically generated with low confidence"/>
          <p:cNvPicPr preferRelativeResize="0"/>
          <p:nvPr/>
        </p:nvPicPr>
        <p:blipFill rotWithShape="1">
          <a:blip r:embed="rId5">
            <a:alphaModFix/>
          </a:blip>
          <a:srcRect/>
          <a:stretch/>
        </p:blipFill>
        <p:spPr>
          <a:xfrm>
            <a:off x="6148622" y="2598449"/>
            <a:ext cx="676710" cy="690465"/>
          </a:xfrm>
          <a:prstGeom prst="rect">
            <a:avLst/>
          </a:prstGeom>
          <a:noFill/>
          <a:ln>
            <a:noFill/>
          </a:ln>
        </p:spPr>
      </p:pic>
      <p:pic>
        <p:nvPicPr>
          <p:cNvPr id="228" name="Google Shape;228;p22" descr="A white x-ray of a person's head&#10;&#10;Description automatically generated with low confidence"/>
          <p:cNvPicPr preferRelativeResize="0"/>
          <p:nvPr/>
        </p:nvPicPr>
        <p:blipFill rotWithShape="1">
          <a:blip r:embed="rId5">
            <a:alphaModFix/>
          </a:blip>
          <a:srcRect/>
          <a:stretch/>
        </p:blipFill>
        <p:spPr>
          <a:xfrm>
            <a:off x="4881256" y="3859763"/>
            <a:ext cx="676710" cy="690465"/>
          </a:xfrm>
          <a:prstGeom prst="rect">
            <a:avLst/>
          </a:prstGeom>
          <a:noFill/>
          <a:ln>
            <a:noFill/>
          </a:ln>
        </p:spPr>
      </p:pic>
      <p:pic>
        <p:nvPicPr>
          <p:cNvPr id="229" name="Google Shape;229;p22" descr="A white x-ray of a person's head&#10;&#10;Description automatically generated with low confidence"/>
          <p:cNvPicPr preferRelativeResize="0"/>
          <p:nvPr/>
        </p:nvPicPr>
        <p:blipFill rotWithShape="1">
          <a:blip r:embed="rId6">
            <a:alphaModFix amt="85000"/>
          </a:blip>
          <a:srcRect/>
          <a:stretch/>
        </p:blipFill>
        <p:spPr>
          <a:xfrm>
            <a:off x="2234441" y="1432517"/>
            <a:ext cx="676710" cy="690465"/>
          </a:xfrm>
          <a:prstGeom prst="rect">
            <a:avLst/>
          </a:prstGeom>
          <a:noFill/>
          <a:ln w="228600" cap="sq" cmpd="thickThin">
            <a:solidFill>
              <a:srgbClr val="000000"/>
            </a:solidFill>
            <a:prstDash val="solid"/>
            <a:miter lim="800000"/>
            <a:headEnd type="none" w="sm" len="sm"/>
            <a:tailEnd type="none" w="sm" len="sm"/>
          </a:ln>
        </p:spPr>
      </p:pic>
      <p:pic>
        <p:nvPicPr>
          <p:cNvPr id="230" name="Google Shape;230;p22" descr="A white x-ray of a person's head&#10;&#10;Description automatically generated with low confidence"/>
          <p:cNvPicPr preferRelativeResize="0"/>
          <p:nvPr/>
        </p:nvPicPr>
        <p:blipFill rotWithShape="1">
          <a:blip r:embed="rId5">
            <a:alphaModFix/>
          </a:blip>
          <a:srcRect/>
          <a:stretch/>
        </p:blipFill>
        <p:spPr>
          <a:xfrm>
            <a:off x="6730258" y="2065532"/>
            <a:ext cx="676710" cy="690465"/>
          </a:xfrm>
          <a:prstGeom prst="rect">
            <a:avLst/>
          </a:prstGeom>
          <a:noFill/>
          <a:ln>
            <a:noFill/>
          </a:ln>
        </p:spPr>
      </p:pic>
      <p:pic>
        <p:nvPicPr>
          <p:cNvPr id="231" name="Google Shape;231;p22" descr="A white x-ray of a person's head&#10;&#10;Description automatically generated with low confidence"/>
          <p:cNvPicPr preferRelativeResize="0"/>
          <p:nvPr/>
        </p:nvPicPr>
        <p:blipFill rotWithShape="1">
          <a:blip r:embed="rId5">
            <a:alphaModFix/>
          </a:blip>
          <a:srcRect/>
          <a:stretch/>
        </p:blipFill>
        <p:spPr>
          <a:xfrm>
            <a:off x="6904704" y="2561252"/>
            <a:ext cx="676710" cy="690465"/>
          </a:xfrm>
          <a:prstGeom prst="rect">
            <a:avLst/>
          </a:prstGeom>
          <a:noFill/>
          <a:ln>
            <a:noFill/>
          </a:ln>
        </p:spPr>
      </p:pic>
      <p:pic>
        <p:nvPicPr>
          <p:cNvPr id="232" name="Google Shape;232;p22" descr="A white x-ray of a person's head&#10;&#10;Description automatically generated with low confidence"/>
          <p:cNvPicPr preferRelativeResize="0"/>
          <p:nvPr/>
        </p:nvPicPr>
        <p:blipFill rotWithShape="1">
          <a:blip r:embed="rId5">
            <a:alphaModFix/>
          </a:blip>
          <a:srcRect/>
          <a:stretch/>
        </p:blipFill>
        <p:spPr>
          <a:xfrm>
            <a:off x="7105389" y="4276888"/>
            <a:ext cx="676710" cy="690465"/>
          </a:xfrm>
          <a:prstGeom prst="rect">
            <a:avLst/>
          </a:prstGeom>
          <a:noFill/>
          <a:ln>
            <a:noFill/>
          </a:ln>
        </p:spPr>
      </p:pic>
      <p:pic>
        <p:nvPicPr>
          <p:cNvPr id="233" name="Google Shape;233;p22" descr="Map&#10;&#10;Description automatically generated"/>
          <p:cNvPicPr preferRelativeResize="0"/>
          <p:nvPr/>
        </p:nvPicPr>
        <p:blipFill rotWithShape="1">
          <a:blip r:embed="rId7">
            <a:alphaModFix/>
          </a:blip>
          <a:srcRect l="2371" t="37689" r="18370" b="1561"/>
          <a:stretch/>
        </p:blipFill>
        <p:spPr>
          <a:xfrm>
            <a:off x="1183348" y="1088369"/>
            <a:ext cx="8543847" cy="5679221"/>
          </a:xfrm>
          <a:prstGeom prst="rect">
            <a:avLst/>
          </a:prstGeom>
          <a:noFill/>
          <a:ln>
            <a:noFill/>
          </a:ln>
        </p:spPr>
      </p:pic>
      <p:pic>
        <p:nvPicPr>
          <p:cNvPr id="234" name="Google Shape;234;p22" descr="A white x-ray of a person's head&#10;&#10;Description automatically generated with low confidence"/>
          <p:cNvPicPr preferRelativeResize="0"/>
          <p:nvPr/>
        </p:nvPicPr>
        <p:blipFill rotWithShape="1">
          <a:blip r:embed="rId8">
            <a:alphaModFix/>
          </a:blip>
          <a:srcRect/>
          <a:stretch/>
        </p:blipFill>
        <p:spPr>
          <a:xfrm>
            <a:off x="1870688" y="1314754"/>
            <a:ext cx="594117" cy="691674"/>
          </a:xfrm>
          <a:prstGeom prst="rect">
            <a:avLst/>
          </a:prstGeom>
          <a:noFill/>
          <a:ln>
            <a:noFill/>
          </a:ln>
        </p:spPr>
      </p:pic>
      <p:pic>
        <p:nvPicPr>
          <p:cNvPr id="235" name="Google Shape;235;p22" descr="A white x-ray of a person's head&#10;&#10;Description automatically generated with low confidence"/>
          <p:cNvPicPr preferRelativeResize="0"/>
          <p:nvPr/>
        </p:nvPicPr>
        <p:blipFill rotWithShape="1">
          <a:blip r:embed="rId8">
            <a:alphaModFix/>
          </a:blip>
          <a:srcRect/>
          <a:stretch/>
        </p:blipFill>
        <p:spPr>
          <a:xfrm>
            <a:off x="6946000" y="4227581"/>
            <a:ext cx="594117" cy="691674"/>
          </a:xfrm>
          <a:prstGeom prst="rect">
            <a:avLst/>
          </a:prstGeom>
          <a:noFill/>
          <a:ln>
            <a:noFill/>
          </a:ln>
        </p:spPr>
      </p:pic>
      <p:pic>
        <p:nvPicPr>
          <p:cNvPr id="236" name="Google Shape;236;p22" descr="A white x-ray of a person's head&#10;&#10;Description automatically generated with low confidence"/>
          <p:cNvPicPr preferRelativeResize="0"/>
          <p:nvPr/>
        </p:nvPicPr>
        <p:blipFill rotWithShape="1">
          <a:blip r:embed="rId8">
            <a:alphaModFix/>
          </a:blip>
          <a:srcRect/>
          <a:stretch/>
        </p:blipFill>
        <p:spPr>
          <a:xfrm>
            <a:off x="6730258" y="2510292"/>
            <a:ext cx="594117" cy="691674"/>
          </a:xfrm>
          <a:prstGeom prst="rect">
            <a:avLst/>
          </a:prstGeom>
          <a:noFill/>
          <a:ln>
            <a:noFill/>
          </a:ln>
        </p:spPr>
      </p:pic>
      <p:pic>
        <p:nvPicPr>
          <p:cNvPr id="237" name="Google Shape;237;p22" descr="A white x-ray of a person's head&#10;&#10;Description automatically generated with low confidence"/>
          <p:cNvPicPr preferRelativeResize="0"/>
          <p:nvPr/>
        </p:nvPicPr>
        <p:blipFill rotWithShape="1">
          <a:blip r:embed="rId8">
            <a:alphaModFix/>
          </a:blip>
          <a:srcRect/>
          <a:stretch/>
        </p:blipFill>
        <p:spPr>
          <a:xfrm>
            <a:off x="6507978" y="2095232"/>
            <a:ext cx="594117" cy="691674"/>
          </a:xfrm>
          <a:prstGeom prst="rect">
            <a:avLst/>
          </a:prstGeom>
          <a:noFill/>
          <a:ln>
            <a:noFill/>
          </a:ln>
        </p:spPr>
      </p:pic>
      <p:pic>
        <p:nvPicPr>
          <p:cNvPr id="238" name="Google Shape;238;p22" descr="A white x-ray of a person's head&#10;&#10;Description automatically generated with low confidence"/>
          <p:cNvPicPr preferRelativeResize="0"/>
          <p:nvPr/>
        </p:nvPicPr>
        <p:blipFill rotWithShape="1">
          <a:blip r:embed="rId8">
            <a:alphaModFix/>
          </a:blip>
          <a:srcRect/>
          <a:stretch/>
        </p:blipFill>
        <p:spPr>
          <a:xfrm>
            <a:off x="5917854" y="2554618"/>
            <a:ext cx="594117" cy="691674"/>
          </a:xfrm>
          <a:prstGeom prst="rect">
            <a:avLst/>
          </a:prstGeom>
          <a:noFill/>
          <a:ln>
            <a:noFill/>
          </a:ln>
        </p:spPr>
      </p:pic>
      <p:pic>
        <p:nvPicPr>
          <p:cNvPr id="239" name="Google Shape;239;p22" descr="A white x-ray of a person's head&#10;&#10;Description automatically generated with low confidence"/>
          <p:cNvPicPr preferRelativeResize="0"/>
          <p:nvPr/>
        </p:nvPicPr>
        <p:blipFill rotWithShape="1">
          <a:blip r:embed="rId8">
            <a:alphaModFix/>
          </a:blip>
          <a:srcRect/>
          <a:stretch/>
        </p:blipFill>
        <p:spPr>
          <a:xfrm>
            <a:off x="5493365" y="2813097"/>
            <a:ext cx="594117" cy="691674"/>
          </a:xfrm>
          <a:prstGeom prst="rect">
            <a:avLst/>
          </a:prstGeom>
          <a:noFill/>
          <a:ln>
            <a:noFill/>
          </a:ln>
        </p:spPr>
      </p:pic>
      <p:pic>
        <p:nvPicPr>
          <p:cNvPr id="240" name="Google Shape;240;p22" descr="A white x-ray of a person's head&#10;&#10;Description automatically generated with low confidence"/>
          <p:cNvPicPr preferRelativeResize="0"/>
          <p:nvPr/>
        </p:nvPicPr>
        <p:blipFill rotWithShape="1">
          <a:blip r:embed="rId8">
            <a:alphaModFix/>
          </a:blip>
          <a:srcRect/>
          <a:stretch/>
        </p:blipFill>
        <p:spPr>
          <a:xfrm>
            <a:off x="4607472" y="3816414"/>
            <a:ext cx="594117" cy="691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1800"/>
              <a:buNone/>
            </a:pPr>
            <a:r>
              <a:rPr lang="en-US"/>
              <a:t>Washington!</a:t>
            </a:r>
            <a:endParaRPr/>
          </a:p>
        </p:txBody>
      </p:sp>
      <p:graphicFrame>
        <p:nvGraphicFramePr>
          <p:cNvPr id="246" name="Google Shape;246;p4"/>
          <p:cNvGraphicFramePr/>
          <p:nvPr/>
        </p:nvGraphicFramePr>
        <p:xfrm>
          <a:off x="2437531" y="1516027"/>
          <a:ext cx="3000000" cy="3000000"/>
        </p:xfrm>
        <a:graphic>
          <a:graphicData uri="http://schemas.openxmlformats.org/drawingml/2006/table">
            <a:tbl>
              <a:tblPr>
                <a:noFill/>
                <a:tableStyleId>{BC9775BB-B401-4218-81DA-2CCF22226A7E}</a:tableStyleId>
              </a:tblPr>
              <a:tblGrid>
                <a:gridCol w="641550">
                  <a:extLst>
                    <a:ext uri="{9D8B030D-6E8A-4147-A177-3AD203B41FA5}">
                      <a16:colId xmlns:a16="http://schemas.microsoft.com/office/drawing/2014/main" val="20000"/>
                    </a:ext>
                  </a:extLst>
                </a:gridCol>
                <a:gridCol w="1141750">
                  <a:extLst>
                    <a:ext uri="{9D8B030D-6E8A-4147-A177-3AD203B41FA5}">
                      <a16:colId xmlns:a16="http://schemas.microsoft.com/office/drawing/2014/main" val="20001"/>
                    </a:ext>
                  </a:extLst>
                </a:gridCol>
              </a:tblGrid>
              <a:tr h="223525">
                <a:tc gridSpan="2">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Big Foot Sightings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hMerge="1">
                  <a:txBody>
                    <a:bodyPr/>
                    <a:lstStyle/>
                    <a:p>
                      <a:endParaRPr lang="en-US"/>
                    </a:p>
                  </a:txBody>
                  <a:tcPr/>
                </a:tc>
                <a:extLst>
                  <a:ext uri="{0D108BD9-81ED-4DB2-BD59-A6C34878D82A}">
                    <a16:rowId xmlns:a16="http://schemas.microsoft.com/office/drawing/2014/main" val="10000"/>
                  </a:ext>
                </a:extLst>
              </a:tr>
              <a:tr h="200150">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Rank</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State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1"/>
                  </a:ext>
                </a:extLst>
              </a:tr>
              <a:tr h="250175">
                <a:tc>
                  <a:txBody>
                    <a:bodyPr/>
                    <a:lstStyle/>
                    <a:p>
                      <a:pPr marL="0" marR="0" lvl="0" indent="0" algn="r"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Washington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extLst>
                  <a:ext uri="{0D108BD9-81ED-4DB2-BD59-A6C34878D82A}">
                    <a16:rowId xmlns:a16="http://schemas.microsoft.com/office/drawing/2014/main" val="10002"/>
                  </a:ext>
                </a:extLst>
              </a:tr>
              <a:tr h="25017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Florida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3"/>
                  </a:ext>
                </a:extLst>
              </a:tr>
              <a:tr h="25017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Texas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4"/>
                  </a:ext>
                </a:extLst>
              </a:tr>
              <a:tr h="2001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4</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Illinois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5"/>
                  </a:ext>
                </a:extLst>
              </a:tr>
              <a:tr h="25017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Ohio</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6"/>
                  </a:ext>
                </a:extLst>
              </a:tr>
            </a:tbl>
          </a:graphicData>
        </a:graphic>
      </p:graphicFrame>
      <p:graphicFrame>
        <p:nvGraphicFramePr>
          <p:cNvPr id="247" name="Google Shape;247;p4"/>
          <p:cNvGraphicFramePr/>
          <p:nvPr/>
        </p:nvGraphicFramePr>
        <p:xfrm>
          <a:off x="5193746" y="1515609"/>
          <a:ext cx="3000000" cy="3000000"/>
        </p:xfrm>
        <a:graphic>
          <a:graphicData uri="http://schemas.openxmlformats.org/drawingml/2006/table">
            <a:tbl>
              <a:tblPr>
                <a:noFill/>
                <a:tableStyleId>{BC9775BB-B401-4218-81DA-2CCF22226A7E}</a:tableStyleId>
              </a:tblPr>
              <a:tblGrid>
                <a:gridCol w="679325">
                  <a:extLst>
                    <a:ext uri="{9D8B030D-6E8A-4147-A177-3AD203B41FA5}">
                      <a16:colId xmlns:a16="http://schemas.microsoft.com/office/drawing/2014/main" val="20000"/>
                    </a:ext>
                  </a:extLst>
                </a:gridCol>
                <a:gridCol w="1114525">
                  <a:extLst>
                    <a:ext uri="{9D8B030D-6E8A-4147-A177-3AD203B41FA5}">
                      <a16:colId xmlns:a16="http://schemas.microsoft.com/office/drawing/2014/main" val="20001"/>
                    </a:ext>
                  </a:extLst>
                </a:gridCol>
              </a:tblGrid>
              <a:tr h="100250">
                <a:tc gridSpan="2">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Number of Campgrounds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hMerge="1">
                  <a:txBody>
                    <a:bodyPr/>
                    <a:lstStyle/>
                    <a:p>
                      <a:endParaRPr lang="en-US"/>
                    </a:p>
                  </a:txBody>
                  <a:tcPr/>
                </a:tc>
                <a:extLst>
                  <a:ext uri="{0D108BD9-81ED-4DB2-BD59-A6C34878D82A}">
                    <a16:rowId xmlns:a16="http://schemas.microsoft.com/office/drawing/2014/main" val="10000"/>
                  </a:ext>
                </a:extLst>
              </a:tr>
              <a:tr h="203075">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Rank</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State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1"/>
                  </a:ext>
                </a:extLst>
              </a:tr>
              <a:tr h="253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California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2"/>
                  </a:ext>
                </a:extLst>
              </a:tr>
              <a:tr h="253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Oregon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3"/>
                  </a:ext>
                </a:extLst>
              </a:tr>
              <a:tr h="253825">
                <a:tc>
                  <a:txBody>
                    <a:bodyPr/>
                    <a:lstStyle/>
                    <a:p>
                      <a:pPr marL="0" marR="0" lvl="0" indent="0" algn="r"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Washington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extLst>
                  <a:ext uri="{0D108BD9-81ED-4DB2-BD59-A6C34878D82A}">
                    <a16:rowId xmlns:a16="http://schemas.microsoft.com/office/drawing/2014/main" val="10004"/>
                  </a:ext>
                </a:extLst>
              </a:tr>
              <a:tr h="20307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4</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Colorado</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5"/>
                  </a:ext>
                </a:extLst>
              </a:tr>
              <a:tr h="253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Iowa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6"/>
                  </a:ext>
                </a:extLst>
              </a:tr>
            </a:tbl>
          </a:graphicData>
        </a:graphic>
      </p:graphicFrame>
      <p:graphicFrame>
        <p:nvGraphicFramePr>
          <p:cNvPr id="248" name="Google Shape;248;p4"/>
          <p:cNvGraphicFramePr/>
          <p:nvPr/>
        </p:nvGraphicFramePr>
        <p:xfrm>
          <a:off x="7941438" y="1515609"/>
          <a:ext cx="3000000" cy="3000000"/>
        </p:xfrm>
        <a:graphic>
          <a:graphicData uri="http://schemas.openxmlformats.org/drawingml/2006/table">
            <a:tbl>
              <a:tblPr>
                <a:noFill/>
                <a:tableStyleId>{BC9775BB-B401-4218-81DA-2CCF22226A7E}</a:tableStyleId>
              </a:tblPr>
              <a:tblGrid>
                <a:gridCol w="679325">
                  <a:extLst>
                    <a:ext uri="{9D8B030D-6E8A-4147-A177-3AD203B41FA5}">
                      <a16:colId xmlns:a16="http://schemas.microsoft.com/office/drawing/2014/main" val="20000"/>
                    </a:ext>
                  </a:extLst>
                </a:gridCol>
                <a:gridCol w="1114525">
                  <a:extLst>
                    <a:ext uri="{9D8B030D-6E8A-4147-A177-3AD203B41FA5}">
                      <a16:colId xmlns:a16="http://schemas.microsoft.com/office/drawing/2014/main" val="20001"/>
                    </a:ext>
                  </a:extLst>
                </a:gridCol>
              </a:tblGrid>
              <a:tr h="204950">
                <a:tc gridSpan="2">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Missing Persons</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hMerge="1">
                  <a:txBody>
                    <a:bodyPr/>
                    <a:lstStyle/>
                    <a:p>
                      <a:endParaRPr lang="en-US"/>
                    </a:p>
                  </a:txBody>
                  <a:tcPr/>
                </a:tc>
                <a:extLst>
                  <a:ext uri="{0D108BD9-81ED-4DB2-BD59-A6C34878D82A}">
                    <a16:rowId xmlns:a16="http://schemas.microsoft.com/office/drawing/2014/main" val="10000"/>
                  </a:ext>
                </a:extLst>
              </a:tr>
              <a:tr h="207950">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Rank </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State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1"/>
                  </a:ext>
                </a:extLst>
              </a:tr>
              <a:tr h="2599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California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2"/>
                  </a:ext>
                </a:extLst>
              </a:tr>
              <a:tr h="2599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Florida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3"/>
                  </a:ext>
                </a:extLst>
              </a:tr>
              <a:tr h="2599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Texas </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4"/>
                  </a:ext>
                </a:extLst>
              </a:tr>
              <a:tr h="2079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4</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Arizona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5"/>
                  </a:ext>
                </a:extLst>
              </a:tr>
              <a:tr h="259950">
                <a:tc>
                  <a:txBody>
                    <a:bodyPr/>
                    <a:lstStyle/>
                    <a:p>
                      <a:pPr marL="0" marR="0" lvl="0" indent="0" algn="r"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Washington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extLst>
                  <a:ext uri="{0D108BD9-81ED-4DB2-BD59-A6C34878D82A}">
                    <a16:rowId xmlns:a16="http://schemas.microsoft.com/office/drawing/2014/main" val="10006"/>
                  </a:ext>
                </a:extLst>
              </a:tr>
            </a:tbl>
          </a:graphicData>
        </a:graphic>
      </p:graphicFrame>
      <p:graphicFrame>
        <p:nvGraphicFramePr>
          <p:cNvPr id="249" name="Google Shape;249;p4"/>
          <p:cNvGraphicFramePr/>
          <p:nvPr/>
        </p:nvGraphicFramePr>
        <p:xfrm>
          <a:off x="2467132" y="3944660"/>
          <a:ext cx="3000000" cy="3000000"/>
        </p:xfrm>
        <a:graphic>
          <a:graphicData uri="http://schemas.openxmlformats.org/drawingml/2006/table">
            <a:tbl>
              <a:tblPr>
                <a:noFill/>
                <a:tableStyleId>{BC9775BB-B401-4218-81DA-2CCF22226A7E}</a:tableStyleId>
              </a:tblPr>
              <a:tblGrid>
                <a:gridCol w="675350">
                  <a:extLst>
                    <a:ext uri="{9D8B030D-6E8A-4147-A177-3AD203B41FA5}">
                      <a16:colId xmlns:a16="http://schemas.microsoft.com/office/drawing/2014/main" val="20000"/>
                    </a:ext>
                  </a:extLst>
                </a:gridCol>
                <a:gridCol w="1107975">
                  <a:extLst>
                    <a:ext uri="{9D8B030D-6E8A-4147-A177-3AD203B41FA5}">
                      <a16:colId xmlns:a16="http://schemas.microsoft.com/office/drawing/2014/main" val="20001"/>
                    </a:ext>
                  </a:extLst>
                </a:gridCol>
              </a:tblGrid>
              <a:tr h="149150">
                <a:tc gridSpan="2">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Illicit Drug Use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hMerge="1">
                  <a:txBody>
                    <a:bodyPr/>
                    <a:lstStyle/>
                    <a:p>
                      <a:endParaRPr lang="en-US"/>
                    </a:p>
                  </a:txBody>
                  <a:tcPr/>
                </a:tc>
                <a:extLst>
                  <a:ext uri="{0D108BD9-81ED-4DB2-BD59-A6C34878D82A}">
                    <a16:rowId xmlns:a16="http://schemas.microsoft.com/office/drawing/2014/main" val="10000"/>
                  </a:ext>
                </a:extLst>
              </a:tr>
              <a:tr h="209400">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Rank </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State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1"/>
                  </a:ext>
                </a:extLst>
              </a:tr>
              <a:tr h="2617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Colorado</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2"/>
                  </a:ext>
                </a:extLst>
              </a:tr>
              <a:tr h="261750">
                <a:tc>
                  <a:txBody>
                    <a:bodyPr/>
                    <a:lstStyle/>
                    <a:p>
                      <a:pPr marL="0" marR="0" lvl="0" indent="0" algn="r"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Washington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extLst>
                  <a:ext uri="{0D108BD9-81ED-4DB2-BD59-A6C34878D82A}">
                    <a16:rowId xmlns:a16="http://schemas.microsoft.com/office/drawing/2014/main" val="10003"/>
                  </a:ext>
                </a:extLst>
              </a:tr>
              <a:tr h="2617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Nevada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4"/>
                  </a:ext>
                </a:extLst>
              </a:tr>
              <a:tr h="20940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4</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Oregon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5"/>
                  </a:ext>
                </a:extLst>
              </a:tr>
              <a:tr h="261750">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Montana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6"/>
                  </a:ext>
                </a:extLst>
              </a:tr>
            </a:tbl>
          </a:graphicData>
        </a:graphic>
      </p:graphicFrame>
      <p:graphicFrame>
        <p:nvGraphicFramePr>
          <p:cNvPr id="250" name="Google Shape;250;p4"/>
          <p:cNvGraphicFramePr/>
          <p:nvPr/>
        </p:nvGraphicFramePr>
        <p:xfrm>
          <a:off x="5204285" y="3944660"/>
          <a:ext cx="3000000" cy="3000000"/>
        </p:xfrm>
        <a:graphic>
          <a:graphicData uri="http://schemas.openxmlformats.org/drawingml/2006/table">
            <a:tbl>
              <a:tblPr>
                <a:noFill/>
                <a:tableStyleId>{BC9775BB-B401-4218-81DA-2CCF22226A7E}</a:tableStyleId>
              </a:tblPr>
              <a:tblGrid>
                <a:gridCol w="588750">
                  <a:extLst>
                    <a:ext uri="{9D8B030D-6E8A-4147-A177-3AD203B41FA5}">
                      <a16:colId xmlns:a16="http://schemas.microsoft.com/office/drawing/2014/main" val="20000"/>
                    </a:ext>
                  </a:extLst>
                </a:gridCol>
                <a:gridCol w="1205100">
                  <a:extLst>
                    <a:ext uri="{9D8B030D-6E8A-4147-A177-3AD203B41FA5}">
                      <a16:colId xmlns:a16="http://schemas.microsoft.com/office/drawing/2014/main" val="20001"/>
                    </a:ext>
                  </a:extLst>
                </a:gridCol>
              </a:tblGrid>
              <a:tr h="294325">
                <a:tc gridSpan="2">
                  <a:txBody>
                    <a:bodyPr/>
                    <a:lstStyle/>
                    <a:p>
                      <a:pPr marL="0" marR="0" lvl="0" indent="0" algn="ctr" rtl="0">
                        <a:lnSpc>
                          <a:spcPct val="100000"/>
                        </a:lnSpc>
                        <a:spcBef>
                          <a:spcPts val="0"/>
                        </a:spcBef>
                        <a:spcAft>
                          <a:spcPts val="0"/>
                        </a:spcAft>
                        <a:buNone/>
                      </a:pPr>
                      <a:r>
                        <a:rPr lang="en-US" sz="1100" b="1" i="0" u="none" strike="noStrike" cap="none">
                          <a:solidFill>
                            <a:srgbClr val="000000"/>
                          </a:solidFill>
                          <a:latin typeface="Calibri"/>
                          <a:ea typeface="Calibri"/>
                          <a:cs typeface="Calibri"/>
                          <a:sym typeface="Calibri"/>
                        </a:rPr>
                        <a:t>Substance Use Disorder</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hMerge="1">
                  <a:txBody>
                    <a:bodyPr/>
                    <a:lstStyle/>
                    <a:p>
                      <a:endParaRPr lang="en-US"/>
                    </a:p>
                  </a:txBody>
                  <a:tcPr/>
                </a:tc>
                <a:extLst>
                  <a:ext uri="{0D108BD9-81ED-4DB2-BD59-A6C34878D82A}">
                    <a16:rowId xmlns:a16="http://schemas.microsoft.com/office/drawing/2014/main" val="10000"/>
                  </a:ext>
                </a:extLst>
              </a:tr>
              <a:tr h="192675">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Rank</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State</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1"/>
                  </a:ext>
                </a:extLst>
              </a:tr>
              <a:tr h="240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1</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District of Columbia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2"/>
                  </a:ext>
                </a:extLst>
              </a:tr>
              <a:tr h="240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2</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Colorado</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3"/>
                  </a:ext>
                </a:extLst>
              </a:tr>
              <a:tr h="240825">
                <a:tc>
                  <a:txBody>
                    <a:bodyPr/>
                    <a:lstStyle/>
                    <a:p>
                      <a:pPr marL="0" marR="0" lvl="0" indent="0" algn="r"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3</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tc>
                  <a:txBody>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Calibri"/>
                          <a:ea typeface="Calibri"/>
                          <a:cs typeface="Calibri"/>
                          <a:sym typeface="Calibri"/>
                        </a:rPr>
                        <a:t>Washington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2EFDA"/>
                    </a:solidFill>
                  </a:tcPr>
                </a:tc>
                <a:extLst>
                  <a:ext uri="{0D108BD9-81ED-4DB2-BD59-A6C34878D82A}">
                    <a16:rowId xmlns:a16="http://schemas.microsoft.com/office/drawing/2014/main" val="10004"/>
                  </a:ext>
                </a:extLst>
              </a:tr>
              <a:tr h="19267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4</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Nevada</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5"/>
                  </a:ext>
                </a:extLst>
              </a:tr>
              <a:tr h="240825">
                <a:tc>
                  <a:txBody>
                    <a:bodyPr/>
                    <a:lstStyle/>
                    <a:p>
                      <a:pPr marL="0" marR="0" lvl="0" indent="0" algn="r"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5</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tc>
                  <a:txBody>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Calibri"/>
                          <a:ea typeface="Calibri"/>
                          <a:cs typeface="Calibri"/>
                          <a:sym typeface="Calibri"/>
                        </a:rPr>
                        <a:t>Oregon</a:t>
                      </a:r>
                      <a:endParaRPr/>
                    </a:p>
                  </a:txBody>
                  <a:tcPr marL="9525" marR="9525" marT="9525" marB="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9E7"/>
                    </a:solidFill>
                  </a:tcPr>
                </a:tc>
                <a:extLst>
                  <a:ext uri="{0D108BD9-81ED-4DB2-BD59-A6C34878D82A}">
                    <a16:rowId xmlns:a16="http://schemas.microsoft.com/office/drawing/2014/main" val="10006"/>
                  </a:ext>
                </a:extLst>
              </a:tr>
            </a:tbl>
          </a:graphicData>
        </a:graphic>
      </p:graphicFrame>
      <p:pic>
        <p:nvPicPr>
          <p:cNvPr id="251" name="Google Shape;251;p4" descr="A picture containing outdoor, sky, person, close&#10;&#10;Description automatically generated"/>
          <p:cNvPicPr preferRelativeResize="0"/>
          <p:nvPr/>
        </p:nvPicPr>
        <p:blipFill rotWithShape="1">
          <a:blip r:embed="rId3">
            <a:alphaModFix/>
          </a:blip>
          <a:srcRect/>
          <a:stretch/>
        </p:blipFill>
        <p:spPr>
          <a:xfrm>
            <a:off x="7941438" y="3944660"/>
            <a:ext cx="1659762" cy="1732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f39c8d383c_0_11"/>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en-US"/>
              <a:t>Machine learning</a:t>
            </a:r>
            <a:endParaRPr/>
          </a:p>
        </p:txBody>
      </p:sp>
      <p:sp>
        <p:nvSpPr>
          <p:cNvPr id="257" name="Google Shape;257;gf39c8d383c_0_11"/>
          <p:cNvSpPr txBox="1">
            <a:spLocks noGrp="1"/>
          </p:cNvSpPr>
          <p:nvPr>
            <p:ph type="body" idx="1"/>
          </p:nvPr>
        </p:nvSpPr>
        <p:spPr>
          <a:xfrm>
            <a:off x="913795" y="1732449"/>
            <a:ext cx="10353762" cy="40587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p>
            <a:pPr marL="0" lvl="0" indent="0" algn="l" rtl="0">
              <a:lnSpc>
                <a:spcPct val="100000"/>
              </a:lnSpc>
              <a:spcBef>
                <a:spcPts val="1000"/>
              </a:spcBef>
              <a:spcAft>
                <a:spcPts val="0"/>
              </a:spcAft>
              <a:buSzPts val="1400"/>
              <a:buNone/>
            </a:pPr>
            <a:r>
              <a:rPr lang="en-US"/>
              <a:t>Goal: Predict the number of sightings per state given 8 different factors.</a:t>
            </a:r>
            <a:endParaRPr/>
          </a:p>
          <a:p>
            <a:pPr marL="0" lvl="0" indent="0" algn="l" rtl="0">
              <a:lnSpc>
                <a:spcPct val="100000"/>
              </a:lnSpc>
              <a:spcBef>
                <a:spcPts val="1000"/>
              </a:spcBef>
              <a:spcAft>
                <a:spcPts val="0"/>
              </a:spcAft>
              <a:buSzPts val="1400"/>
              <a:buNone/>
            </a:pPr>
            <a:r>
              <a:rPr lang="en-US"/>
              <a:t>	factors: illicit drug use, alcohol use, substance use disorder, missing people 	per 100,000 residents, number of campgrounds, and state</a:t>
            </a:r>
            <a:endParaRPr/>
          </a:p>
          <a:p>
            <a:pPr marL="0" lvl="0" indent="0" algn="l" rtl="0">
              <a:lnSpc>
                <a:spcPct val="100000"/>
              </a:lnSpc>
              <a:spcBef>
                <a:spcPts val="1000"/>
              </a:spcBef>
              <a:spcAft>
                <a:spcPts val="0"/>
              </a:spcAft>
              <a:buSzPts val="1400"/>
              <a:buNone/>
            </a:pPr>
            <a:endParaRPr/>
          </a:p>
          <a:p>
            <a:pPr marL="0" lvl="0" indent="0" algn="l" rtl="0">
              <a:lnSpc>
                <a:spcPct val="100000"/>
              </a:lnSpc>
              <a:spcBef>
                <a:spcPts val="1000"/>
              </a:spcBef>
              <a:spcAft>
                <a:spcPts val="0"/>
              </a:spcAft>
              <a:buSzPts val="1400"/>
              <a:buNone/>
            </a:pPr>
            <a:r>
              <a:rPr lang="en-US"/>
              <a:t>Model: Multiple regression model </a:t>
            </a:r>
            <a:endParaRPr/>
          </a:p>
          <a:p>
            <a:pPr marL="0" lvl="0" indent="0" algn="l" rtl="0">
              <a:lnSpc>
                <a:spcPct val="100000"/>
              </a:lnSpc>
              <a:spcBef>
                <a:spcPts val="1000"/>
              </a:spcBef>
              <a:spcAft>
                <a:spcPts val="0"/>
              </a:spcAft>
              <a:buSzPts val="1400"/>
              <a:buNone/>
            </a:pPr>
            <a:endParaRPr/>
          </a:p>
          <a:p>
            <a:pPr marL="0" lvl="0" indent="0" algn="l" rtl="0">
              <a:lnSpc>
                <a:spcPct val="100000"/>
              </a:lnSpc>
              <a:spcBef>
                <a:spcPts val="1000"/>
              </a:spcBef>
              <a:spcAft>
                <a:spcPts val="0"/>
              </a:spcAft>
              <a:buSzPts val="1400"/>
              <a:buNone/>
            </a:pPr>
            <a:r>
              <a:rPr lang="en-US"/>
              <a:t>Model Testing Score:0.085</a:t>
            </a:r>
            <a:endParaRPr/>
          </a:p>
          <a:p>
            <a:pPr marL="0" lvl="0" indent="0" algn="l" rtl="0">
              <a:lnSpc>
                <a:spcPct val="100000"/>
              </a:lnSpc>
              <a:spcBef>
                <a:spcPts val="1000"/>
              </a:spcBef>
              <a:spcAft>
                <a:spcPts val="0"/>
              </a:spcAft>
              <a:buSzPts val="1400"/>
              <a:buNone/>
            </a:pPr>
            <a:r>
              <a:rPr lang="en-US"/>
              <a:t>This low score indicates that our model is unsuccessful.  For further development of the model,  we would add other factors such as weather, season, time of day.</a:t>
            </a:r>
            <a:endParaRPr/>
          </a:p>
        </p:txBody>
      </p:sp>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E8B826"/>
      </a:accent1>
      <a:accent2>
        <a:srgbClr val="E2CA72"/>
      </a:accent2>
      <a:accent3>
        <a:srgbClr val="BD723B"/>
      </a:accent3>
      <a:accent4>
        <a:srgbClr val="AE9376"/>
      </a:accent4>
      <a:accent5>
        <a:srgbClr val="A77F41"/>
      </a:accent5>
      <a:accent6>
        <a:srgbClr val="A1AE79"/>
      </a:accent6>
      <a:hlink>
        <a:srgbClr val="F1D06A"/>
      </a:hlink>
      <a:folHlink>
        <a:srgbClr val="EDDCA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1628</Words>
  <Application>Microsoft Office PowerPoint</Application>
  <PresentationFormat>Widescreen</PresentationFormat>
  <Paragraphs>148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Georgia</vt:lpstr>
      <vt:lpstr>Noto Sans Symbols</vt:lpstr>
      <vt:lpstr>Lustria</vt:lpstr>
      <vt:lpstr>Calibri</vt:lpstr>
      <vt:lpstr>Slate</vt:lpstr>
      <vt:lpstr>Bigfoot </vt:lpstr>
      <vt:lpstr>Bigfoot Basics</vt:lpstr>
      <vt:lpstr>Questions</vt:lpstr>
      <vt:lpstr>Sources</vt:lpstr>
      <vt:lpstr>Ideal Sighting Conditions</vt:lpstr>
      <vt:lpstr>Tableau Visualizations</vt:lpstr>
      <vt:lpstr>High Bigfoot Sighting States (HBFS)</vt:lpstr>
      <vt:lpstr>Washington!</vt:lpstr>
      <vt:lpstr>Machine learning</vt:lpstr>
      <vt:lpstr>Website:</vt:lpstr>
      <vt:lpstr>Further development ideas</vt:lpstr>
      <vt:lpstr>Sources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Bigfoot</dc:title>
  <dc:creator>Jenny Shea</dc:creator>
  <cp:lastModifiedBy>Jenny Shea</cp:lastModifiedBy>
  <cp:revision>2</cp:revision>
  <dcterms:created xsi:type="dcterms:W3CDTF">2022-03-03T19:17:28Z</dcterms:created>
  <dcterms:modified xsi:type="dcterms:W3CDTF">2022-03-12T16:24:48Z</dcterms:modified>
</cp:coreProperties>
</file>